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2" d="100"/>
          <a:sy n="82" d="100"/>
        </p:scale>
        <p:origin x="-1474" y="-91"/>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UNIT V	SECURITY IN THE CLOUD</a:t>
            </a:r>
            <a:endParaRPr lang="en-US" dirty="0"/>
          </a:p>
        </p:txBody>
      </p:sp>
      <p:sp>
        <p:nvSpPr>
          <p:cNvPr id="3" name="Subtitle 2"/>
          <p:cNvSpPr>
            <a:spLocks noGrp="1"/>
          </p:cNvSpPr>
          <p:nvPr>
            <p:ph type="subTitle" idx="1"/>
          </p:nvPr>
        </p:nvSpPr>
        <p:spPr/>
        <p:txBody>
          <a:bodyPr>
            <a:normAutofit fontScale="62500" lnSpcReduction="20000"/>
          </a:bodyPr>
          <a:lstStyle/>
          <a:p>
            <a:r>
              <a:rPr lang="en-US" dirty="0" smtClean="0"/>
              <a:t> </a:t>
            </a:r>
          </a:p>
          <a:p>
            <a:pPr algn="just"/>
            <a:r>
              <a:rPr lang="en-US" dirty="0" smtClean="0"/>
              <a:t>Basic Terms and Concepts – Threat Agents – Cloud Security Threats – Cloud Security Mechanism: Encryption, Hashing, Digital Signature, Public Key Infrastructure, Identity and Access Management, Single Sign-on, Cloud Based Security Groups, Hardened Virtual Server Images</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Threat Agents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a:t>
            </a:r>
            <a:r>
              <a:rPr lang="en-US" i="1" dirty="0" smtClean="0"/>
              <a:t>threat agent is an entity that poses a threat because it is capable of carrying out </a:t>
            </a:r>
            <a:r>
              <a:rPr lang="en-US" dirty="0" smtClean="0"/>
              <a:t>an attack. Cloud security threats can originate either internally or externally, from humans or software programs.</a:t>
            </a:r>
          </a:p>
          <a:p>
            <a:r>
              <a:rPr lang="en-US" dirty="0" smtClean="0"/>
              <a:t>Corresponding threat agents are described in the upcoming sections.</a:t>
            </a:r>
          </a:p>
          <a:p>
            <a:pPr algn="just"/>
            <a:r>
              <a:rPr lang="en-US" dirty="0" smtClean="0"/>
              <a:t>Illustrates the role a threat agent assumes in relation to vulnerabilities, threats, and risks, and the safeguards established by security policies and security mechanisms.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b="1" dirty="0" smtClean="0"/>
              <a:t>Threat Agents</a:t>
            </a:r>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1295400" y="1143000"/>
            <a:ext cx="5544825" cy="4525963"/>
          </a:xfrm>
          <a:prstGeom prst="rect">
            <a:avLst/>
          </a:prstGeom>
          <a:noFill/>
          <a:ln w="9525">
            <a:noFill/>
            <a:miter lim="800000"/>
            <a:headEnd/>
            <a:tailEnd/>
          </a:ln>
          <a:effectLst/>
        </p:spPr>
      </p:pic>
      <p:sp>
        <p:nvSpPr>
          <p:cNvPr id="5" name="TextBox 4"/>
          <p:cNvSpPr txBox="1"/>
          <p:nvPr/>
        </p:nvSpPr>
        <p:spPr>
          <a:xfrm>
            <a:off x="304800" y="5867400"/>
            <a:ext cx="8458200" cy="646331"/>
          </a:xfrm>
          <a:prstGeom prst="rect">
            <a:avLst/>
          </a:prstGeom>
          <a:noFill/>
        </p:spPr>
        <p:txBody>
          <a:bodyPr wrap="square" rtlCol="0">
            <a:spAutoFit/>
          </a:bodyPr>
          <a:lstStyle/>
          <a:p>
            <a:pPr algn="ctr"/>
            <a:r>
              <a:rPr lang="en-US" dirty="0" smtClean="0"/>
              <a:t>How security policies and security mechanisms are used to counter threats, vulnerabilities, and risks caused by threat agents.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Threat Agents</a:t>
            </a:r>
            <a:endParaRPr lang="en-US" dirty="0"/>
          </a:p>
        </p:txBody>
      </p:sp>
      <p:sp>
        <p:nvSpPr>
          <p:cNvPr id="3" name="Content Placeholder 2"/>
          <p:cNvSpPr>
            <a:spLocks noGrp="1"/>
          </p:cNvSpPr>
          <p:nvPr>
            <p:ph idx="1"/>
          </p:nvPr>
        </p:nvSpPr>
        <p:spPr>
          <a:xfrm>
            <a:off x="457200" y="1371600"/>
            <a:ext cx="8229600" cy="4754563"/>
          </a:xfrm>
        </p:spPr>
        <p:txBody>
          <a:bodyPr>
            <a:normAutofit fontScale="77500" lnSpcReduction="20000"/>
          </a:bodyPr>
          <a:lstStyle/>
          <a:p>
            <a:pPr>
              <a:buNone/>
            </a:pPr>
            <a:r>
              <a:rPr lang="en-US" b="1" dirty="0" smtClean="0"/>
              <a:t>Anonymous Attacker</a:t>
            </a:r>
          </a:p>
          <a:p>
            <a:r>
              <a:rPr lang="en-US" dirty="0" smtClean="0"/>
              <a:t>An </a:t>
            </a:r>
            <a:r>
              <a:rPr lang="en-US" i="1" dirty="0" smtClean="0"/>
              <a:t>anonymous attacker is a non-trusted cloud service consumer without </a:t>
            </a:r>
            <a:r>
              <a:rPr lang="en-US" dirty="0" smtClean="0"/>
              <a:t>permissions in the cloud. </a:t>
            </a:r>
          </a:p>
          <a:p>
            <a:r>
              <a:rPr lang="en-US" dirty="0" smtClean="0"/>
              <a:t>It typically exists as an external software program that launches network-level attacks through public networks.</a:t>
            </a:r>
          </a:p>
          <a:p>
            <a:r>
              <a:rPr lang="en-US" dirty="0" smtClean="0"/>
              <a:t>When anonymous attackers have limited information on security policies and defenses, it can inhibit their ability to formulate effective attacks. </a:t>
            </a:r>
          </a:p>
          <a:p>
            <a:r>
              <a:rPr lang="en-US" dirty="0" smtClean="0"/>
              <a:t>Therefore, anonymous attackers often resort to committing acts like bypassing user accounts or stealing user credentials, while using methods that either ensure anonymity or require substantial resources for prosecution.</a:t>
            </a:r>
            <a:endParaRPr lang="en-US" dirty="0"/>
          </a:p>
        </p:txBody>
      </p:sp>
      <p:pic>
        <p:nvPicPr>
          <p:cNvPr id="1026" name="Picture 2"/>
          <p:cNvPicPr>
            <a:picLocks noChangeAspect="1" noChangeArrowheads="1"/>
          </p:cNvPicPr>
          <p:nvPr/>
        </p:nvPicPr>
        <p:blipFill>
          <a:blip r:embed="rId2"/>
          <a:srcRect/>
          <a:stretch>
            <a:fillRect/>
          </a:stretch>
        </p:blipFill>
        <p:spPr bwMode="auto">
          <a:xfrm>
            <a:off x="1447800" y="5791200"/>
            <a:ext cx="381000" cy="381000"/>
          </a:xfrm>
          <a:prstGeom prst="rect">
            <a:avLst/>
          </a:prstGeom>
          <a:noFill/>
          <a:ln w="9525">
            <a:noFill/>
            <a:miter lim="800000"/>
            <a:headEnd/>
            <a:tailEnd/>
          </a:ln>
          <a:effectLst/>
        </p:spPr>
      </p:pic>
      <p:sp>
        <p:nvSpPr>
          <p:cNvPr id="5" name="TextBox 4"/>
          <p:cNvSpPr txBox="1"/>
          <p:nvPr/>
        </p:nvSpPr>
        <p:spPr>
          <a:xfrm>
            <a:off x="2667000" y="5715000"/>
            <a:ext cx="4485459" cy="369332"/>
          </a:xfrm>
          <a:prstGeom prst="rect">
            <a:avLst/>
          </a:prstGeom>
          <a:noFill/>
        </p:spPr>
        <p:txBody>
          <a:bodyPr wrap="none" rtlCol="0">
            <a:spAutoFit/>
          </a:bodyPr>
          <a:lstStyle/>
          <a:p>
            <a:r>
              <a:rPr lang="en-US" dirty="0" smtClean="0"/>
              <a:t>The notation used for an anonymous attacker</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Threat Agents</a:t>
            </a:r>
            <a:endParaRPr lang="en-US" dirty="0"/>
          </a:p>
        </p:txBody>
      </p:sp>
      <p:sp>
        <p:nvSpPr>
          <p:cNvPr id="3" name="Content Placeholder 2"/>
          <p:cNvSpPr>
            <a:spLocks noGrp="1"/>
          </p:cNvSpPr>
          <p:nvPr>
            <p:ph idx="1"/>
          </p:nvPr>
        </p:nvSpPr>
        <p:spPr>
          <a:xfrm>
            <a:off x="457200" y="1371601"/>
            <a:ext cx="8229600" cy="3429000"/>
          </a:xfrm>
        </p:spPr>
        <p:txBody>
          <a:bodyPr>
            <a:normAutofit fontScale="85000" lnSpcReduction="20000"/>
          </a:bodyPr>
          <a:lstStyle/>
          <a:p>
            <a:pPr>
              <a:buNone/>
            </a:pPr>
            <a:r>
              <a:rPr lang="en-US" b="1" dirty="0" smtClean="0"/>
              <a:t>Malicious Service Agent</a:t>
            </a:r>
          </a:p>
          <a:p>
            <a:r>
              <a:rPr lang="en-US" dirty="0" smtClean="0"/>
              <a:t>A </a:t>
            </a:r>
            <a:r>
              <a:rPr lang="en-US" i="1" dirty="0" smtClean="0"/>
              <a:t>malicious service agent is able to intercept and forward the network traffic that </a:t>
            </a:r>
            <a:r>
              <a:rPr lang="en-US" dirty="0" smtClean="0"/>
              <a:t>flows within a cloud. </a:t>
            </a:r>
          </a:p>
          <a:p>
            <a:r>
              <a:rPr lang="en-US" dirty="0" smtClean="0"/>
              <a:t>It typically exists as a service agent (or a program pretending to be a service agent) with compromised or malicious logic.</a:t>
            </a:r>
          </a:p>
          <a:p>
            <a:r>
              <a:rPr lang="en-US" dirty="0" smtClean="0"/>
              <a:t>It may also exist as an external program able to remotely intercept and potentially corrupt message contents.</a:t>
            </a:r>
            <a:endParaRPr lang="en-US" dirty="0"/>
          </a:p>
        </p:txBody>
      </p:sp>
      <p:pic>
        <p:nvPicPr>
          <p:cNvPr id="2050" name="Picture 2"/>
          <p:cNvPicPr>
            <a:picLocks noChangeAspect="1" noChangeArrowheads="1"/>
          </p:cNvPicPr>
          <p:nvPr/>
        </p:nvPicPr>
        <p:blipFill>
          <a:blip r:embed="rId2"/>
          <a:srcRect/>
          <a:stretch>
            <a:fillRect/>
          </a:stretch>
        </p:blipFill>
        <p:spPr bwMode="auto">
          <a:xfrm>
            <a:off x="1066800" y="5181600"/>
            <a:ext cx="285750" cy="1019175"/>
          </a:xfrm>
          <a:prstGeom prst="rect">
            <a:avLst/>
          </a:prstGeom>
          <a:noFill/>
          <a:ln w="9525">
            <a:noFill/>
            <a:miter lim="800000"/>
            <a:headEnd/>
            <a:tailEnd/>
          </a:ln>
          <a:effectLst/>
        </p:spPr>
      </p:pic>
      <p:sp>
        <p:nvSpPr>
          <p:cNvPr id="7" name="TextBox 6"/>
          <p:cNvSpPr txBox="1"/>
          <p:nvPr/>
        </p:nvSpPr>
        <p:spPr>
          <a:xfrm>
            <a:off x="1752600" y="5562600"/>
            <a:ext cx="4603633" cy="369332"/>
          </a:xfrm>
          <a:prstGeom prst="rect">
            <a:avLst/>
          </a:prstGeom>
          <a:noFill/>
        </p:spPr>
        <p:txBody>
          <a:bodyPr wrap="none" rtlCol="0">
            <a:spAutoFit/>
          </a:bodyPr>
          <a:lstStyle/>
          <a:p>
            <a:r>
              <a:rPr lang="en-US" dirty="0" smtClean="0"/>
              <a:t>The notation used for a malicious service agent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dirty="0" smtClean="0"/>
              <a:t>Threat Agents</a:t>
            </a:r>
            <a:endParaRPr lang="en-US" dirty="0"/>
          </a:p>
        </p:txBody>
      </p:sp>
      <p:sp>
        <p:nvSpPr>
          <p:cNvPr id="3" name="Content Placeholder 2"/>
          <p:cNvSpPr>
            <a:spLocks noGrp="1"/>
          </p:cNvSpPr>
          <p:nvPr>
            <p:ph idx="1"/>
          </p:nvPr>
        </p:nvSpPr>
        <p:spPr>
          <a:xfrm>
            <a:off x="533400" y="762000"/>
            <a:ext cx="8229600" cy="3429000"/>
          </a:xfrm>
        </p:spPr>
        <p:txBody>
          <a:bodyPr>
            <a:normAutofit fontScale="77500" lnSpcReduction="20000"/>
          </a:bodyPr>
          <a:lstStyle/>
          <a:p>
            <a:pPr algn="just">
              <a:buNone/>
            </a:pPr>
            <a:r>
              <a:rPr lang="en-US" b="1" dirty="0" smtClean="0"/>
              <a:t>Trusted Attacker</a:t>
            </a:r>
          </a:p>
          <a:p>
            <a:pPr algn="just"/>
            <a:r>
              <a:rPr lang="en-US" dirty="0" smtClean="0"/>
              <a:t>A </a:t>
            </a:r>
            <a:r>
              <a:rPr lang="en-US" i="1" dirty="0" smtClean="0"/>
              <a:t>trusted attacker shares IT resources in the same cloud environment as the </a:t>
            </a:r>
            <a:r>
              <a:rPr lang="en-US" dirty="0" smtClean="0"/>
              <a:t>cloud consumer and attempts to exploit legitimate credentials to target cloud providers and the cloud tenants with whom they share IT resources</a:t>
            </a:r>
          </a:p>
          <a:p>
            <a:pPr algn="just"/>
            <a:r>
              <a:rPr lang="en-US" dirty="0" smtClean="0"/>
              <a:t>Unlike anonymous attackers (which are non-trusted), trusted attackers usually launch their attacks from within a cloud’s trust boundaries by abusing legitimate credentials or via the appropriation of sensitive and confidential information</a:t>
            </a:r>
            <a:endParaRPr lang="en-US" dirty="0"/>
          </a:p>
        </p:txBody>
      </p:sp>
      <p:sp>
        <p:nvSpPr>
          <p:cNvPr id="7" name="TextBox 6"/>
          <p:cNvSpPr txBox="1"/>
          <p:nvPr/>
        </p:nvSpPr>
        <p:spPr>
          <a:xfrm>
            <a:off x="4114800" y="4038600"/>
            <a:ext cx="4545860" cy="369332"/>
          </a:xfrm>
          <a:prstGeom prst="rect">
            <a:avLst/>
          </a:prstGeom>
          <a:noFill/>
        </p:spPr>
        <p:txBody>
          <a:bodyPr wrap="none" rtlCol="0">
            <a:spAutoFit/>
          </a:bodyPr>
          <a:lstStyle/>
          <a:p>
            <a:r>
              <a:rPr lang="en-US" dirty="0" smtClean="0"/>
              <a:t>The notation that is used for a trusted attacker</a:t>
            </a:r>
            <a:endParaRPr lang="en-US" dirty="0"/>
          </a:p>
        </p:txBody>
      </p:sp>
      <p:pic>
        <p:nvPicPr>
          <p:cNvPr id="3074" name="Picture 2"/>
          <p:cNvPicPr>
            <a:picLocks noChangeAspect="1" noChangeArrowheads="1"/>
          </p:cNvPicPr>
          <p:nvPr/>
        </p:nvPicPr>
        <p:blipFill>
          <a:blip r:embed="rId2"/>
          <a:srcRect/>
          <a:stretch>
            <a:fillRect/>
          </a:stretch>
        </p:blipFill>
        <p:spPr bwMode="auto">
          <a:xfrm>
            <a:off x="3200400" y="4038600"/>
            <a:ext cx="381000" cy="381000"/>
          </a:xfrm>
          <a:prstGeom prst="rect">
            <a:avLst/>
          </a:prstGeom>
          <a:noFill/>
          <a:ln w="9525">
            <a:noFill/>
            <a:miter lim="800000"/>
            <a:headEnd/>
            <a:tailEnd/>
          </a:ln>
          <a:effectLst/>
        </p:spPr>
      </p:pic>
      <p:sp>
        <p:nvSpPr>
          <p:cNvPr id="8" name="TextBox 7"/>
          <p:cNvSpPr txBox="1"/>
          <p:nvPr/>
        </p:nvSpPr>
        <p:spPr>
          <a:xfrm>
            <a:off x="457200" y="4419600"/>
            <a:ext cx="8305800" cy="2015936"/>
          </a:xfrm>
          <a:prstGeom prst="rect">
            <a:avLst/>
          </a:prstGeom>
          <a:noFill/>
        </p:spPr>
        <p:txBody>
          <a:bodyPr wrap="square" rtlCol="0">
            <a:spAutoFit/>
          </a:bodyPr>
          <a:lstStyle/>
          <a:p>
            <a:pPr algn="just">
              <a:buFont typeface="Arial" pitchFamily="34" charset="0"/>
              <a:buChar char="•"/>
            </a:pPr>
            <a:r>
              <a:rPr lang="en-US" sz="2500" i="1" dirty="0" smtClean="0"/>
              <a:t> Trusted attackers (also known as malicious tenants) can use cloud-based IT resources for a wide range of exploitations, including the hacking of weak authentication processes, the breaking of encryption, the spamming of e-mail accounts, or to launch common attacks, such as denial of service campaigns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Threat Agents</a:t>
            </a:r>
            <a:endParaRPr lang="en-US" dirty="0"/>
          </a:p>
        </p:txBody>
      </p:sp>
      <p:sp>
        <p:nvSpPr>
          <p:cNvPr id="3" name="Content Placeholder 2"/>
          <p:cNvSpPr>
            <a:spLocks noGrp="1"/>
          </p:cNvSpPr>
          <p:nvPr>
            <p:ph idx="1"/>
          </p:nvPr>
        </p:nvSpPr>
        <p:spPr>
          <a:xfrm>
            <a:off x="457200" y="1600201"/>
            <a:ext cx="8229600" cy="3733800"/>
          </a:xfrm>
        </p:spPr>
        <p:txBody>
          <a:bodyPr>
            <a:normAutofit fontScale="85000" lnSpcReduction="10000"/>
          </a:bodyPr>
          <a:lstStyle/>
          <a:p>
            <a:pPr algn="just">
              <a:buNone/>
            </a:pPr>
            <a:r>
              <a:rPr lang="en-US" b="1" dirty="0" smtClean="0"/>
              <a:t>Malicious Insider</a:t>
            </a:r>
          </a:p>
          <a:p>
            <a:pPr algn="just"/>
            <a:r>
              <a:rPr lang="en-US" i="1" dirty="0" smtClean="0"/>
              <a:t>Malicious insiders are human threat agents acting on behalf of or in relation to </a:t>
            </a:r>
            <a:r>
              <a:rPr lang="en-US" dirty="0" smtClean="0"/>
              <a:t>the cloud provider.</a:t>
            </a:r>
          </a:p>
          <a:p>
            <a:pPr algn="just"/>
            <a:r>
              <a:rPr lang="en-US" dirty="0" smtClean="0"/>
              <a:t>They are typically current or former employees or third parties with access to the cloud provider’s premises.</a:t>
            </a:r>
          </a:p>
          <a:p>
            <a:pPr algn="just"/>
            <a:r>
              <a:rPr lang="en-US" dirty="0" smtClean="0"/>
              <a:t>This type of threat agent carries tremendous damage potential, as the malicious insider may have administrative privileges for accessing cloud consumer IT resources.</a:t>
            </a:r>
            <a:endParaRPr lang="en-US" dirty="0"/>
          </a:p>
        </p:txBody>
      </p:sp>
      <p:pic>
        <p:nvPicPr>
          <p:cNvPr id="4098" name="Picture 2"/>
          <p:cNvPicPr>
            <a:picLocks noChangeAspect="1" noChangeArrowheads="1"/>
          </p:cNvPicPr>
          <p:nvPr/>
        </p:nvPicPr>
        <p:blipFill>
          <a:blip r:embed="rId2"/>
          <a:srcRect/>
          <a:stretch>
            <a:fillRect/>
          </a:stretch>
        </p:blipFill>
        <p:spPr bwMode="auto">
          <a:xfrm>
            <a:off x="838200" y="5486400"/>
            <a:ext cx="952500" cy="771525"/>
          </a:xfrm>
          <a:prstGeom prst="rect">
            <a:avLst/>
          </a:prstGeom>
          <a:noFill/>
          <a:ln w="9525">
            <a:noFill/>
            <a:miter lim="800000"/>
            <a:headEnd/>
            <a:tailEnd/>
          </a:ln>
          <a:effectLst/>
        </p:spPr>
      </p:pic>
      <p:sp>
        <p:nvSpPr>
          <p:cNvPr id="5" name="TextBox 4"/>
          <p:cNvSpPr txBox="1"/>
          <p:nvPr/>
        </p:nvSpPr>
        <p:spPr>
          <a:xfrm>
            <a:off x="2133600" y="5486400"/>
            <a:ext cx="6469720" cy="646331"/>
          </a:xfrm>
          <a:prstGeom prst="rect">
            <a:avLst/>
          </a:prstGeom>
          <a:noFill/>
        </p:spPr>
        <p:txBody>
          <a:bodyPr wrap="none" rtlCol="0">
            <a:spAutoFit/>
          </a:bodyPr>
          <a:lstStyle/>
          <a:p>
            <a:r>
              <a:rPr lang="en-US" dirty="0" smtClean="0"/>
              <a:t>The notation used for an attack originating from a workstation. The</a:t>
            </a:r>
          </a:p>
          <a:p>
            <a:r>
              <a:rPr lang="en-US" dirty="0" smtClean="0"/>
              <a:t>human symbol is optional</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 of Key Points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An anonymous attacker is a non-trusted threat agent that usually attempts attacks from outside of a cloud’s boundary.</a:t>
            </a:r>
          </a:p>
          <a:p>
            <a:r>
              <a:rPr lang="en-US" dirty="0" smtClean="0"/>
              <a:t>A malicious service agent intercepts network communication in an attempt to maliciously use or augment the data.</a:t>
            </a:r>
          </a:p>
          <a:p>
            <a:r>
              <a:rPr lang="en-US" dirty="0" smtClean="0"/>
              <a:t>A trusted attacker exists as an authorized cloud service consumer with legitimate credentials that it uses to exploit access to cloud-based IT resources.</a:t>
            </a:r>
          </a:p>
          <a:p>
            <a:r>
              <a:rPr lang="en-US" dirty="0" smtClean="0"/>
              <a:t>A malicious insider is a human that attempts to abuse access privileges to cloud premises.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Cloud Security Threats</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Several common threats and vulnerabilities in cloud based environments</a:t>
            </a:r>
          </a:p>
          <a:p>
            <a:r>
              <a:rPr lang="en-US" b="1" dirty="0" smtClean="0"/>
              <a:t>Traffic Eavesdropping</a:t>
            </a:r>
          </a:p>
          <a:p>
            <a:r>
              <a:rPr lang="en-US" b="1" dirty="0" smtClean="0"/>
              <a:t>Malicious Intermediary</a:t>
            </a:r>
          </a:p>
          <a:p>
            <a:r>
              <a:rPr lang="en-US" b="1" dirty="0" smtClean="0"/>
              <a:t>Denial of Service</a:t>
            </a:r>
          </a:p>
          <a:p>
            <a:r>
              <a:rPr lang="en-US" b="1" dirty="0" smtClean="0"/>
              <a:t>Insufficient Authorization</a:t>
            </a:r>
          </a:p>
          <a:p>
            <a:r>
              <a:rPr lang="en-US" b="1" dirty="0" smtClean="0"/>
              <a:t>Virtualization Attack</a:t>
            </a:r>
          </a:p>
          <a:p>
            <a:r>
              <a:rPr lang="en-US" b="1" dirty="0" smtClean="0"/>
              <a:t>Overlapping Trust Boundaries</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Cloud Security Threats</a:t>
            </a:r>
            <a:br>
              <a:rPr lang="en-US" b="1" dirty="0" smtClean="0"/>
            </a:br>
            <a:r>
              <a:rPr lang="en-US" sz="2700" b="1" dirty="0" smtClean="0"/>
              <a:t>Traffic Eavesdropping</a:t>
            </a:r>
            <a:r>
              <a:rPr lang="en-US" b="1" dirty="0" smtClean="0"/>
              <a:t/>
            </a:r>
            <a:br>
              <a:rPr lang="en-US" b="1" dirty="0" smtClean="0"/>
            </a:br>
            <a:endParaRPr lang="en-US" dirty="0"/>
          </a:p>
        </p:txBody>
      </p:sp>
      <p:sp>
        <p:nvSpPr>
          <p:cNvPr id="3" name="Content Placeholder 2"/>
          <p:cNvSpPr>
            <a:spLocks noGrp="1"/>
          </p:cNvSpPr>
          <p:nvPr>
            <p:ph idx="1"/>
          </p:nvPr>
        </p:nvSpPr>
        <p:spPr/>
        <p:txBody>
          <a:bodyPr>
            <a:normAutofit fontScale="85000" lnSpcReduction="10000"/>
          </a:bodyPr>
          <a:lstStyle/>
          <a:p>
            <a:pPr algn="just"/>
            <a:r>
              <a:rPr lang="en-US" i="1" dirty="0" smtClean="0"/>
              <a:t>Traffic eavesdropping occurs when data being transferred to or within a cloud </a:t>
            </a:r>
            <a:r>
              <a:rPr lang="en-US" dirty="0" smtClean="0"/>
              <a:t>(usually from the cloud consumer to the cloud provider) is passively intercepted by a malicious service agent for illegitimate information gathering purposes.</a:t>
            </a:r>
          </a:p>
          <a:p>
            <a:pPr algn="just"/>
            <a:r>
              <a:rPr lang="en-US" dirty="0" smtClean="0"/>
              <a:t>The aim of this attack is to directly compromise the confidentiality of the data and, possibly, the confidentiality of the relationship between the cloud consumer and cloud provider.</a:t>
            </a:r>
          </a:p>
          <a:p>
            <a:pPr algn="just"/>
            <a:r>
              <a:rPr lang="en-US" dirty="0" smtClean="0"/>
              <a:t>Because of the passive nature of the attack, it can more easily go undetected for extended periods of time.</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Cloud Security Threats</a:t>
            </a:r>
            <a:br>
              <a:rPr lang="en-US" b="1" dirty="0" smtClean="0"/>
            </a:br>
            <a:r>
              <a:rPr lang="en-US" sz="2700" b="1" dirty="0" smtClean="0"/>
              <a:t>Traffic Eavesdropping</a:t>
            </a:r>
            <a:r>
              <a:rPr lang="en-US" b="1" dirty="0" smtClean="0"/>
              <a:t/>
            </a:r>
            <a:br>
              <a:rPr lang="en-US" b="1" dirty="0" smtClean="0"/>
            </a:b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1447800" y="1371600"/>
            <a:ext cx="6191250" cy="3267075"/>
          </a:xfrm>
          <a:prstGeom prst="rect">
            <a:avLst/>
          </a:prstGeom>
          <a:noFill/>
          <a:ln w="9525">
            <a:noFill/>
            <a:miter lim="800000"/>
            <a:headEnd/>
            <a:tailEnd/>
          </a:ln>
          <a:effectLst/>
        </p:spPr>
      </p:pic>
      <p:sp>
        <p:nvSpPr>
          <p:cNvPr id="5" name="TextBox 4"/>
          <p:cNvSpPr txBox="1"/>
          <p:nvPr/>
        </p:nvSpPr>
        <p:spPr>
          <a:xfrm>
            <a:off x="533400" y="5105400"/>
            <a:ext cx="8458200" cy="1200329"/>
          </a:xfrm>
          <a:prstGeom prst="rect">
            <a:avLst/>
          </a:prstGeom>
          <a:noFill/>
        </p:spPr>
        <p:txBody>
          <a:bodyPr wrap="square" rtlCol="0">
            <a:spAutoFit/>
          </a:bodyPr>
          <a:lstStyle/>
          <a:p>
            <a:pPr algn="just"/>
            <a:r>
              <a:rPr lang="en-US" dirty="0" smtClean="0"/>
              <a:t>An externally positioned malicious service agent carries out a traffic eavesdropping attack by intercepting a message sent by the cloud service consumer to the cloud service. The service agent makes an unauthorized copy of the message before it is sent along its original path to the cloud service.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Basic Terms and Concepts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Confidentiality</a:t>
            </a:r>
          </a:p>
          <a:p>
            <a:r>
              <a:rPr lang="en-US" b="1" dirty="0" smtClean="0"/>
              <a:t>Integrity</a:t>
            </a:r>
          </a:p>
          <a:p>
            <a:r>
              <a:rPr lang="en-US" b="1" dirty="0" smtClean="0"/>
              <a:t>Authenticity</a:t>
            </a:r>
          </a:p>
          <a:p>
            <a:r>
              <a:rPr lang="en-US" b="1" dirty="0" smtClean="0"/>
              <a:t>Availability</a:t>
            </a:r>
          </a:p>
          <a:p>
            <a:r>
              <a:rPr lang="en-US" b="1" dirty="0" smtClean="0"/>
              <a:t>Threat</a:t>
            </a:r>
          </a:p>
          <a:p>
            <a:r>
              <a:rPr lang="en-US" b="1" dirty="0" smtClean="0"/>
              <a:t>Vulnerability</a:t>
            </a:r>
          </a:p>
          <a:p>
            <a:r>
              <a:rPr lang="en-US" b="1" dirty="0" smtClean="0"/>
              <a:t>Risk</a:t>
            </a:r>
          </a:p>
          <a:p>
            <a:r>
              <a:rPr lang="en-US" b="1" dirty="0" smtClean="0"/>
              <a:t>Security Controls</a:t>
            </a:r>
          </a:p>
          <a:p>
            <a:r>
              <a:rPr lang="en-US" b="1" dirty="0" smtClean="0"/>
              <a:t>Security Mechanisms</a:t>
            </a:r>
          </a:p>
          <a:p>
            <a:r>
              <a:rPr lang="en-US" b="1" dirty="0" smtClean="0"/>
              <a:t>Security Policies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Cloud Security Threats</a:t>
            </a:r>
            <a:br>
              <a:rPr lang="en-US" b="1" dirty="0" smtClean="0"/>
            </a:br>
            <a:r>
              <a:rPr lang="en-US" sz="2400" b="1" dirty="0" smtClean="0"/>
              <a:t> Malicious Intermediary</a:t>
            </a:r>
            <a:endParaRPr lang="en-US" dirty="0"/>
          </a:p>
        </p:txBody>
      </p:sp>
      <p:sp>
        <p:nvSpPr>
          <p:cNvPr id="3" name="Content Placeholder 2"/>
          <p:cNvSpPr>
            <a:spLocks noGrp="1"/>
          </p:cNvSpPr>
          <p:nvPr>
            <p:ph idx="1"/>
          </p:nvPr>
        </p:nvSpPr>
        <p:spPr/>
        <p:txBody>
          <a:bodyPr/>
          <a:lstStyle/>
          <a:p>
            <a:pPr algn="just"/>
            <a:r>
              <a:rPr lang="en-US" dirty="0" smtClean="0"/>
              <a:t>The </a:t>
            </a:r>
            <a:r>
              <a:rPr lang="en-US" i="1" dirty="0" smtClean="0"/>
              <a:t>malicious intermediary threat arises when messages are intercepted and </a:t>
            </a:r>
            <a:r>
              <a:rPr lang="en-US" dirty="0" smtClean="0"/>
              <a:t>altered by a malicious service agent, thereby potentially compromising the message’s confidentiality and/or integrity.</a:t>
            </a:r>
          </a:p>
          <a:p>
            <a:pPr algn="just"/>
            <a:r>
              <a:rPr lang="en-US" dirty="0" smtClean="0"/>
              <a:t>It may also insert harmful data into the message before forwarding it to its destination.</a:t>
            </a:r>
          </a:p>
          <a:p>
            <a:pPr algn="just"/>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Cloud Security Threats</a:t>
            </a:r>
            <a:br>
              <a:rPr lang="en-US" b="1" dirty="0" smtClean="0"/>
            </a:br>
            <a:r>
              <a:rPr lang="en-US" sz="2400" b="1" dirty="0" smtClean="0"/>
              <a:t> Malicious Intermediary</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762000" y="1752600"/>
            <a:ext cx="7620000" cy="3571875"/>
          </a:xfrm>
          <a:prstGeom prst="rect">
            <a:avLst/>
          </a:prstGeom>
          <a:noFill/>
          <a:ln w="9525">
            <a:noFill/>
            <a:miter lim="800000"/>
            <a:headEnd/>
            <a:tailEnd/>
          </a:ln>
          <a:effectLst/>
        </p:spPr>
      </p:pic>
      <p:sp>
        <p:nvSpPr>
          <p:cNvPr id="5" name="TextBox 4"/>
          <p:cNvSpPr txBox="1"/>
          <p:nvPr/>
        </p:nvSpPr>
        <p:spPr>
          <a:xfrm>
            <a:off x="533400" y="5334000"/>
            <a:ext cx="8001000" cy="1200329"/>
          </a:xfrm>
          <a:prstGeom prst="rect">
            <a:avLst/>
          </a:prstGeom>
          <a:noFill/>
        </p:spPr>
        <p:txBody>
          <a:bodyPr wrap="square" rtlCol="0">
            <a:spAutoFit/>
          </a:bodyPr>
          <a:lstStyle/>
          <a:p>
            <a:pPr algn="just"/>
            <a:r>
              <a:rPr lang="en-US" dirty="0" smtClean="0"/>
              <a:t>The malicious service agent intercepts and modifies a message sent by a cloud service consumer to a cloud service (not shown) being hosted on a virtual server. Because harmful data is packaged into the message, the virtual server is compromised.</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Cloud Security Threats</a:t>
            </a:r>
            <a:br>
              <a:rPr lang="en-US" b="1" dirty="0" smtClean="0"/>
            </a:br>
            <a:r>
              <a:rPr lang="en-US" sz="2400" b="1" dirty="0" smtClean="0"/>
              <a:t> Denial of Service</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smtClean="0"/>
              <a:t>The objective of the denial of service (</a:t>
            </a:r>
            <a:r>
              <a:rPr lang="en-US" dirty="0" err="1" smtClean="0"/>
              <a:t>DoS</a:t>
            </a:r>
            <a:r>
              <a:rPr lang="en-US" dirty="0" smtClean="0"/>
              <a:t>) attack is to overload IT resources to the point where they cannot function properly. </a:t>
            </a:r>
          </a:p>
          <a:p>
            <a:pPr algn="just">
              <a:buNone/>
            </a:pPr>
            <a:r>
              <a:rPr lang="en-US" dirty="0" smtClean="0"/>
              <a:t>This form of attack is commonly launched in one of the following ways:</a:t>
            </a:r>
          </a:p>
          <a:p>
            <a:r>
              <a:rPr lang="en-US" dirty="0" smtClean="0"/>
              <a:t>The workload on cloud services is artificially increased with imitation messages or repeated communication requests.</a:t>
            </a:r>
          </a:p>
          <a:p>
            <a:r>
              <a:rPr lang="en-US" dirty="0" smtClean="0"/>
              <a:t>The network is overloaded with traffic to reduce its responsiveness and cripple its performance.</a:t>
            </a:r>
          </a:p>
          <a:p>
            <a:pPr algn="just"/>
            <a:r>
              <a:rPr lang="en-US" dirty="0" smtClean="0"/>
              <a:t>Multiple cloud service requests are sent, each of which is designed to consume excessive memory and processing resources.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Cloud Security Threats</a:t>
            </a:r>
            <a:br>
              <a:rPr lang="en-US" b="1" dirty="0" smtClean="0"/>
            </a:br>
            <a:r>
              <a:rPr lang="en-US" sz="2400" b="1" dirty="0" smtClean="0"/>
              <a:t> Denial of Service</a:t>
            </a:r>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2491728" y="1872456"/>
            <a:ext cx="5414021" cy="3232944"/>
          </a:xfrm>
          <a:prstGeom prst="rect">
            <a:avLst/>
          </a:prstGeom>
          <a:noFill/>
          <a:ln w="9525">
            <a:noFill/>
            <a:miter lim="800000"/>
            <a:headEnd/>
            <a:tailEnd/>
          </a:ln>
          <a:effectLst/>
        </p:spPr>
      </p:pic>
      <p:sp>
        <p:nvSpPr>
          <p:cNvPr id="5" name="TextBox 4"/>
          <p:cNvSpPr txBox="1"/>
          <p:nvPr/>
        </p:nvSpPr>
        <p:spPr>
          <a:xfrm>
            <a:off x="1752600" y="1371600"/>
            <a:ext cx="6279924" cy="369332"/>
          </a:xfrm>
          <a:prstGeom prst="rect">
            <a:avLst/>
          </a:prstGeom>
          <a:noFill/>
        </p:spPr>
        <p:txBody>
          <a:bodyPr wrap="none" rtlCol="0">
            <a:spAutoFit/>
          </a:bodyPr>
          <a:lstStyle/>
          <a:p>
            <a:r>
              <a:rPr lang="en-US" dirty="0" smtClean="0"/>
              <a:t>Successful </a:t>
            </a:r>
            <a:r>
              <a:rPr lang="en-US" dirty="0" err="1" smtClean="0"/>
              <a:t>DoS</a:t>
            </a:r>
            <a:r>
              <a:rPr lang="en-US" dirty="0" smtClean="0"/>
              <a:t> attacks produce server degradation and/or failure</a:t>
            </a:r>
            <a:endParaRPr lang="en-US" dirty="0"/>
          </a:p>
        </p:txBody>
      </p:sp>
      <p:sp>
        <p:nvSpPr>
          <p:cNvPr id="6" name="TextBox 5"/>
          <p:cNvSpPr txBox="1"/>
          <p:nvPr/>
        </p:nvSpPr>
        <p:spPr>
          <a:xfrm>
            <a:off x="381000" y="5103674"/>
            <a:ext cx="8382000" cy="1477328"/>
          </a:xfrm>
          <a:prstGeom prst="rect">
            <a:avLst/>
          </a:prstGeom>
          <a:noFill/>
        </p:spPr>
        <p:txBody>
          <a:bodyPr wrap="square" rtlCol="0">
            <a:spAutoFit/>
          </a:bodyPr>
          <a:lstStyle/>
          <a:p>
            <a:pPr algn="just"/>
            <a:r>
              <a:rPr lang="en-US" dirty="0" smtClean="0"/>
              <a:t>Cloud Service Consumer A sends multiple messages to a cloud service (not shown) hosted on Virtual Server A. This overloads the capacity of the underlying physical server, which causes outages with Virtual Servers A and B. As a result, legitimate cloud service consumers, such as Cloud Service Consumer B, become unable to communicate with any cloud services hosted on Virtual Servers A and B.</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Cloud Security Threats</a:t>
            </a:r>
            <a:br>
              <a:rPr lang="en-US" b="1" dirty="0" smtClean="0"/>
            </a:br>
            <a:r>
              <a:rPr lang="en-US" sz="2400" b="1" dirty="0" smtClean="0"/>
              <a:t> Insufficient Authorization</a:t>
            </a:r>
            <a:endParaRPr lang="en-US" dirty="0"/>
          </a:p>
        </p:txBody>
      </p:sp>
      <p:sp>
        <p:nvSpPr>
          <p:cNvPr id="3" name="Content Placeholder 2"/>
          <p:cNvSpPr>
            <a:spLocks noGrp="1"/>
          </p:cNvSpPr>
          <p:nvPr>
            <p:ph idx="1"/>
          </p:nvPr>
        </p:nvSpPr>
        <p:spPr/>
        <p:txBody>
          <a:bodyPr>
            <a:normAutofit fontScale="92500"/>
          </a:bodyPr>
          <a:lstStyle/>
          <a:p>
            <a:pPr algn="just"/>
            <a:r>
              <a:rPr lang="en-US" dirty="0" smtClean="0"/>
              <a:t>The insufficient authorization attack occurs when access is granted to an attacker erroneously or too broadly, resulting in the attacker getting access to IT resources that are normally protected. </a:t>
            </a:r>
          </a:p>
          <a:p>
            <a:pPr algn="just"/>
            <a:r>
              <a:rPr lang="en-US" dirty="0" smtClean="0"/>
              <a:t>This is often a result of the attacker gaining direct access to IT resources that were implemented under the assumption that they would only be accessed by trusted consumer programs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Cloud Security Threats</a:t>
            </a:r>
            <a:br>
              <a:rPr lang="en-US" b="1" dirty="0" smtClean="0"/>
            </a:br>
            <a:r>
              <a:rPr lang="en-US" sz="2400" b="1" dirty="0" smtClean="0"/>
              <a:t> Insufficient Authorization</a:t>
            </a:r>
            <a:endParaRPr lang="en-US" dirty="0"/>
          </a:p>
        </p:txBody>
      </p:sp>
      <p:pic>
        <p:nvPicPr>
          <p:cNvPr id="4098" name="Picture 2"/>
          <p:cNvPicPr>
            <a:picLocks noGrp="1" noChangeAspect="1" noChangeArrowheads="1"/>
          </p:cNvPicPr>
          <p:nvPr>
            <p:ph idx="1"/>
          </p:nvPr>
        </p:nvPicPr>
        <p:blipFill>
          <a:blip r:embed="rId2"/>
          <a:srcRect/>
          <a:stretch>
            <a:fillRect/>
          </a:stretch>
        </p:blipFill>
        <p:spPr bwMode="auto">
          <a:xfrm>
            <a:off x="1600200" y="1600200"/>
            <a:ext cx="5715000" cy="3590925"/>
          </a:xfrm>
          <a:prstGeom prst="rect">
            <a:avLst/>
          </a:prstGeom>
          <a:noFill/>
          <a:ln w="9525">
            <a:noFill/>
            <a:miter lim="800000"/>
            <a:headEnd/>
            <a:tailEnd/>
          </a:ln>
          <a:effectLst/>
        </p:spPr>
      </p:pic>
      <p:sp>
        <p:nvSpPr>
          <p:cNvPr id="5" name="TextBox 4"/>
          <p:cNvSpPr txBox="1"/>
          <p:nvPr/>
        </p:nvSpPr>
        <p:spPr>
          <a:xfrm>
            <a:off x="609600" y="5486400"/>
            <a:ext cx="8229600" cy="923330"/>
          </a:xfrm>
          <a:prstGeom prst="rect">
            <a:avLst/>
          </a:prstGeom>
          <a:noFill/>
        </p:spPr>
        <p:txBody>
          <a:bodyPr wrap="square" rtlCol="0">
            <a:spAutoFit/>
          </a:bodyPr>
          <a:lstStyle/>
          <a:p>
            <a:pPr algn="just"/>
            <a:r>
              <a:rPr lang="en-US" dirty="0" smtClean="0"/>
              <a:t>Cloud Service Consumer A gains access to a database that was implemented under the assumption that it would only be accessed through a Web service with a published service contract (as per Cloud Service Consumer B).</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Cloud Security Threats</a:t>
            </a:r>
            <a:br>
              <a:rPr lang="en-US" b="1" dirty="0" smtClean="0"/>
            </a:br>
            <a:r>
              <a:rPr lang="en-US" sz="2400" b="1" dirty="0" smtClean="0"/>
              <a:t> Insufficient Authorization</a:t>
            </a:r>
            <a:endParaRPr lang="en-US" dirty="0"/>
          </a:p>
        </p:txBody>
      </p:sp>
      <p:sp>
        <p:nvSpPr>
          <p:cNvPr id="6" name="TextBox 5"/>
          <p:cNvSpPr txBox="1"/>
          <p:nvPr/>
        </p:nvSpPr>
        <p:spPr>
          <a:xfrm>
            <a:off x="228600" y="1143000"/>
            <a:ext cx="8915400" cy="1200329"/>
          </a:xfrm>
          <a:prstGeom prst="rect">
            <a:avLst/>
          </a:prstGeom>
          <a:noFill/>
        </p:spPr>
        <p:txBody>
          <a:bodyPr wrap="square" rtlCol="0">
            <a:spAutoFit/>
          </a:bodyPr>
          <a:lstStyle/>
          <a:p>
            <a:r>
              <a:rPr lang="en-US" dirty="0" smtClean="0"/>
              <a:t>A variation of this attack, known as </a:t>
            </a:r>
            <a:r>
              <a:rPr lang="en-US" i="1" dirty="0" smtClean="0"/>
              <a:t>weak authentication, can result when weak </a:t>
            </a:r>
            <a:r>
              <a:rPr lang="en-US" dirty="0" smtClean="0"/>
              <a:t>passwords or shared accounts are used to protect IT resources. Within cloud environments, these types of attacks can lead to significant impacts depending on the range of IT resources and the range of access to those IT resources the attacker gains</a:t>
            </a:r>
            <a:endParaRPr lang="en-US" dirty="0"/>
          </a:p>
        </p:txBody>
      </p:sp>
      <p:pic>
        <p:nvPicPr>
          <p:cNvPr id="5122" name="Picture 2"/>
          <p:cNvPicPr>
            <a:picLocks noGrp="1" noChangeAspect="1" noChangeArrowheads="1"/>
          </p:cNvPicPr>
          <p:nvPr>
            <p:ph idx="1"/>
          </p:nvPr>
        </p:nvPicPr>
        <p:blipFill>
          <a:blip r:embed="rId2"/>
          <a:srcRect/>
          <a:stretch>
            <a:fillRect/>
          </a:stretch>
        </p:blipFill>
        <p:spPr bwMode="auto">
          <a:xfrm>
            <a:off x="533400" y="2743200"/>
            <a:ext cx="3810000" cy="3985846"/>
          </a:xfrm>
          <a:prstGeom prst="rect">
            <a:avLst/>
          </a:prstGeom>
          <a:noFill/>
          <a:ln w="9525">
            <a:noFill/>
            <a:miter lim="800000"/>
            <a:headEnd/>
            <a:tailEnd/>
          </a:ln>
          <a:effectLst/>
        </p:spPr>
      </p:pic>
      <p:sp>
        <p:nvSpPr>
          <p:cNvPr id="7" name="TextBox 6"/>
          <p:cNvSpPr txBox="1"/>
          <p:nvPr/>
        </p:nvSpPr>
        <p:spPr>
          <a:xfrm>
            <a:off x="4800600" y="2819400"/>
            <a:ext cx="3962400" cy="2308324"/>
          </a:xfrm>
          <a:prstGeom prst="rect">
            <a:avLst/>
          </a:prstGeom>
          <a:noFill/>
        </p:spPr>
        <p:txBody>
          <a:bodyPr wrap="square" rtlCol="0">
            <a:spAutoFit/>
          </a:bodyPr>
          <a:lstStyle/>
          <a:p>
            <a:pPr algn="just"/>
            <a:r>
              <a:rPr lang="en-US" dirty="0" smtClean="0"/>
              <a:t>An attacker has cracked a weak password used by Cloud Service</a:t>
            </a:r>
          </a:p>
          <a:p>
            <a:pPr algn="just"/>
            <a:r>
              <a:rPr lang="en-US" dirty="0" smtClean="0"/>
              <a:t>Consumer A. </a:t>
            </a:r>
          </a:p>
          <a:p>
            <a:pPr algn="just"/>
            <a:r>
              <a:rPr lang="en-US" dirty="0" smtClean="0"/>
              <a:t>As a result, a malicious cloud service consumer (owned by the attacker) is designed to pose as Cloud Service Consumer A in order to gain access to the cloud-based virtual server.</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Cloud Security Threats</a:t>
            </a:r>
            <a:br>
              <a:rPr lang="en-US" b="1" dirty="0" smtClean="0"/>
            </a:br>
            <a:r>
              <a:rPr lang="en-US" b="1" dirty="0" smtClean="0"/>
              <a:t> </a:t>
            </a:r>
            <a:r>
              <a:rPr lang="en-US" sz="3100" b="1" dirty="0" smtClean="0"/>
              <a:t>Virtualization Attack</a:t>
            </a:r>
            <a:endParaRPr lang="en-US" dirty="0"/>
          </a:p>
        </p:txBody>
      </p:sp>
      <p:sp>
        <p:nvSpPr>
          <p:cNvPr id="3" name="Content Placeholder 2"/>
          <p:cNvSpPr>
            <a:spLocks noGrp="1"/>
          </p:cNvSpPr>
          <p:nvPr>
            <p:ph idx="1"/>
          </p:nvPr>
        </p:nvSpPr>
        <p:spPr/>
        <p:txBody>
          <a:bodyPr>
            <a:normAutofit fontScale="92500"/>
          </a:bodyPr>
          <a:lstStyle/>
          <a:p>
            <a:pPr algn="just"/>
            <a:r>
              <a:rPr lang="en-US" dirty="0" smtClean="0"/>
              <a:t>Virtualization provides multiple cloud consumers with access to IT resources that share underlying hardware but are logically isolated from each other.</a:t>
            </a:r>
          </a:p>
          <a:p>
            <a:r>
              <a:rPr lang="en-US" dirty="0" smtClean="0"/>
              <a:t>Because cloud providers grant cloud consumers administrative access to virtualized IT resources (such as virtual servers), there is an inherent risk that cloud consumers could abuse this access to attack the underlying physical IT resources.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Cloud Security Threats</a:t>
            </a:r>
            <a:br>
              <a:rPr lang="en-US" b="1" dirty="0" smtClean="0"/>
            </a:br>
            <a:r>
              <a:rPr lang="en-US" b="1" dirty="0" smtClean="0"/>
              <a:t> </a:t>
            </a:r>
            <a:r>
              <a:rPr lang="en-US" sz="3100" b="1" dirty="0" smtClean="0"/>
              <a:t>Virtualization Attack</a:t>
            </a:r>
            <a:endParaRPr lang="en-US" dirty="0"/>
          </a:p>
        </p:txBody>
      </p:sp>
      <p:sp>
        <p:nvSpPr>
          <p:cNvPr id="3" name="Content Placeholder 2"/>
          <p:cNvSpPr>
            <a:spLocks noGrp="1"/>
          </p:cNvSpPr>
          <p:nvPr>
            <p:ph idx="1"/>
          </p:nvPr>
        </p:nvSpPr>
        <p:spPr/>
        <p:txBody>
          <a:bodyPr>
            <a:normAutofit/>
          </a:bodyPr>
          <a:lstStyle/>
          <a:p>
            <a:pPr algn="just"/>
            <a:r>
              <a:rPr lang="en-US" sz="2400" dirty="0" smtClean="0"/>
              <a:t>A </a:t>
            </a:r>
            <a:r>
              <a:rPr lang="en-US" sz="2400" i="1" dirty="0" smtClean="0"/>
              <a:t>virtualization attack exploits vulnerabilities in the virtualization platform to </a:t>
            </a:r>
            <a:r>
              <a:rPr lang="en-US" sz="2400" dirty="0" smtClean="0"/>
              <a:t>jeopardize its confidentiality, integrity, and/or availability.</a:t>
            </a:r>
            <a:endParaRPr lang="en-US" sz="2400" dirty="0"/>
          </a:p>
        </p:txBody>
      </p:sp>
      <p:pic>
        <p:nvPicPr>
          <p:cNvPr id="1026" name="Picture 2"/>
          <p:cNvPicPr>
            <a:picLocks noChangeAspect="1" noChangeArrowheads="1"/>
          </p:cNvPicPr>
          <p:nvPr/>
        </p:nvPicPr>
        <p:blipFill>
          <a:blip r:embed="rId2"/>
          <a:srcRect/>
          <a:stretch>
            <a:fillRect/>
          </a:stretch>
        </p:blipFill>
        <p:spPr bwMode="auto">
          <a:xfrm>
            <a:off x="1371600" y="2819400"/>
            <a:ext cx="5257800" cy="2313432"/>
          </a:xfrm>
          <a:prstGeom prst="rect">
            <a:avLst/>
          </a:prstGeom>
          <a:noFill/>
          <a:ln w="9525">
            <a:noFill/>
            <a:miter lim="800000"/>
            <a:headEnd/>
            <a:tailEnd/>
          </a:ln>
          <a:effectLst/>
        </p:spPr>
      </p:pic>
      <p:sp>
        <p:nvSpPr>
          <p:cNvPr id="5" name="TextBox 4"/>
          <p:cNvSpPr txBox="1"/>
          <p:nvPr/>
        </p:nvSpPr>
        <p:spPr>
          <a:xfrm>
            <a:off x="609600" y="5181600"/>
            <a:ext cx="8305800" cy="646331"/>
          </a:xfrm>
          <a:prstGeom prst="rect">
            <a:avLst/>
          </a:prstGeom>
          <a:noFill/>
        </p:spPr>
        <p:txBody>
          <a:bodyPr wrap="square" rtlCol="0">
            <a:spAutoFit/>
          </a:bodyPr>
          <a:lstStyle/>
          <a:p>
            <a:r>
              <a:rPr lang="en-US" dirty="0" smtClean="0"/>
              <a:t>An authorized cloud service consumer carries out a virtualization attack by abusing its administrative access to a virtual server to exploit the underlying hardware.</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Cloud Security Threats</a:t>
            </a:r>
            <a:br>
              <a:rPr lang="en-US" b="1" dirty="0" smtClean="0"/>
            </a:br>
            <a:r>
              <a:rPr lang="en-US" b="1" dirty="0" smtClean="0"/>
              <a:t> </a:t>
            </a:r>
            <a:r>
              <a:rPr lang="en-US" sz="2800" b="1" dirty="0" smtClean="0"/>
              <a:t>Overlapping Trust Boundaries</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smtClean="0"/>
              <a:t>If physical IT resources within a cloud are shared by different cloud service consumers, these cloud service consumers have overlapping trust boundaries.</a:t>
            </a:r>
          </a:p>
          <a:p>
            <a:pPr algn="just"/>
            <a:r>
              <a:rPr lang="en-US" dirty="0" smtClean="0"/>
              <a:t>Malicious cloud service consumers can target shared IT resources with the intention of compromising cloud consumers or other IT resources that share the same trust boundary.</a:t>
            </a:r>
          </a:p>
          <a:p>
            <a:pPr algn="just"/>
            <a:r>
              <a:rPr lang="en-US" dirty="0" smtClean="0"/>
              <a:t>The consequence is that some or all of the other cloud service consumers could be impacted by the attack and/or the attacker could use virtual IT resources against others that happen to also share the same trust boundary.</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Basic Terms and Concepts</a:t>
            </a:r>
            <a:endParaRPr lang="en-US" dirty="0"/>
          </a:p>
        </p:txBody>
      </p:sp>
      <p:sp>
        <p:nvSpPr>
          <p:cNvPr id="3" name="Content Placeholder 2"/>
          <p:cNvSpPr>
            <a:spLocks noGrp="1"/>
          </p:cNvSpPr>
          <p:nvPr>
            <p:ph idx="1"/>
          </p:nvPr>
        </p:nvSpPr>
        <p:spPr>
          <a:xfrm>
            <a:off x="533400" y="1295400"/>
            <a:ext cx="8305800" cy="2057399"/>
          </a:xfrm>
        </p:spPr>
        <p:txBody>
          <a:bodyPr>
            <a:normAutofit fontScale="77500" lnSpcReduction="20000"/>
          </a:bodyPr>
          <a:lstStyle/>
          <a:p>
            <a:pPr>
              <a:buNone/>
            </a:pPr>
            <a:r>
              <a:rPr lang="en-US" b="1" dirty="0" smtClean="0"/>
              <a:t>Confidentiality</a:t>
            </a:r>
          </a:p>
          <a:p>
            <a:r>
              <a:rPr lang="en-US" i="1" dirty="0" smtClean="0"/>
              <a:t>Confidentiality is the characteristic of something being made accessible only to </a:t>
            </a:r>
            <a:r>
              <a:rPr lang="en-US" dirty="0" smtClean="0"/>
              <a:t>authorized parties. </a:t>
            </a:r>
          </a:p>
          <a:p>
            <a:r>
              <a:rPr lang="en-US" dirty="0" smtClean="0"/>
              <a:t>Within cloud environments, confidentiality primarily pertains to restricting access to data in transit and storage.</a:t>
            </a:r>
          </a:p>
          <a:p>
            <a:endParaRPr lang="en-US" dirty="0"/>
          </a:p>
        </p:txBody>
      </p:sp>
      <p:pic>
        <p:nvPicPr>
          <p:cNvPr id="1027" name="Picture 3"/>
          <p:cNvPicPr>
            <a:picLocks noChangeAspect="1" noChangeArrowheads="1"/>
          </p:cNvPicPr>
          <p:nvPr/>
        </p:nvPicPr>
        <p:blipFill>
          <a:blip r:embed="rId2"/>
          <a:srcRect/>
          <a:stretch>
            <a:fillRect/>
          </a:stretch>
        </p:blipFill>
        <p:spPr bwMode="auto">
          <a:xfrm>
            <a:off x="1143000" y="3276600"/>
            <a:ext cx="6667500" cy="2571750"/>
          </a:xfrm>
          <a:prstGeom prst="rect">
            <a:avLst/>
          </a:prstGeom>
          <a:noFill/>
          <a:ln w="9525">
            <a:noFill/>
            <a:miter lim="800000"/>
            <a:headEnd/>
            <a:tailEnd/>
          </a:ln>
          <a:effectLst/>
        </p:spPr>
      </p:pic>
      <p:sp>
        <p:nvSpPr>
          <p:cNvPr id="6" name="TextBox 5"/>
          <p:cNvSpPr txBox="1"/>
          <p:nvPr/>
        </p:nvSpPr>
        <p:spPr>
          <a:xfrm>
            <a:off x="685800" y="5934670"/>
            <a:ext cx="7924800" cy="646331"/>
          </a:xfrm>
          <a:prstGeom prst="rect">
            <a:avLst/>
          </a:prstGeom>
          <a:noFill/>
        </p:spPr>
        <p:txBody>
          <a:bodyPr wrap="square" rtlCol="0">
            <a:spAutoFit/>
          </a:bodyPr>
          <a:lstStyle/>
          <a:p>
            <a:pPr algn="just"/>
            <a:r>
              <a:rPr lang="en-US" dirty="0" smtClean="0"/>
              <a:t>The message issued by the cloud consumer to the cloud service is considered confidential only if it is not accessed or read by an unauthorized party.</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Cloud Security Threats</a:t>
            </a:r>
            <a:br>
              <a:rPr lang="en-US" b="1" dirty="0" smtClean="0"/>
            </a:br>
            <a:r>
              <a:rPr lang="en-US" b="1" dirty="0" smtClean="0"/>
              <a:t> </a:t>
            </a:r>
            <a:r>
              <a:rPr lang="en-US" sz="2800" b="1" dirty="0" smtClean="0"/>
              <a:t>Overlapping Trust Boundaries</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2133600" y="2209800"/>
            <a:ext cx="5386280" cy="3048000"/>
          </a:xfrm>
          <a:prstGeom prst="rect">
            <a:avLst/>
          </a:prstGeom>
          <a:noFill/>
          <a:ln w="9525">
            <a:noFill/>
            <a:miter lim="800000"/>
            <a:headEnd/>
            <a:tailEnd/>
          </a:ln>
          <a:effectLst/>
        </p:spPr>
      </p:pic>
      <p:sp>
        <p:nvSpPr>
          <p:cNvPr id="5" name="TextBox 4"/>
          <p:cNvSpPr txBox="1"/>
          <p:nvPr/>
        </p:nvSpPr>
        <p:spPr>
          <a:xfrm>
            <a:off x="533400" y="1447800"/>
            <a:ext cx="7772400" cy="646331"/>
          </a:xfrm>
          <a:prstGeom prst="rect">
            <a:avLst/>
          </a:prstGeom>
          <a:noFill/>
        </p:spPr>
        <p:txBody>
          <a:bodyPr wrap="square" rtlCol="0">
            <a:spAutoFit/>
          </a:bodyPr>
          <a:lstStyle/>
          <a:p>
            <a:pPr algn="just"/>
            <a:r>
              <a:rPr lang="en-US" dirty="0" smtClean="0"/>
              <a:t>Two cloud service consumers share virtual servers hosted by the same physical server and, resultantly, their respective trust boundaries overlap.</a:t>
            </a:r>
            <a:endParaRPr lang="en-US" dirty="0"/>
          </a:p>
        </p:txBody>
      </p:sp>
      <p:sp>
        <p:nvSpPr>
          <p:cNvPr id="6" name="TextBox 5"/>
          <p:cNvSpPr txBox="1"/>
          <p:nvPr/>
        </p:nvSpPr>
        <p:spPr>
          <a:xfrm>
            <a:off x="609600" y="5410200"/>
            <a:ext cx="7924800" cy="923330"/>
          </a:xfrm>
          <a:prstGeom prst="rect">
            <a:avLst/>
          </a:prstGeom>
          <a:noFill/>
        </p:spPr>
        <p:txBody>
          <a:bodyPr wrap="square" rtlCol="0">
            <a:spAutoFit/>
          </a:bodyPr>
          <a:lstStyle/>
          <a:p>
            <a:r>
              <a:rPr lang="en-US" dirty="0" smtClean="0"/>
              <a:t>Cloud Service Consumer A is trusted by the cloud and therefore gains access to a virtual server, which it then attacks with the intention of attacking the underlying physical server and the virtual server used by Cloud Service Consumer B.</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 of Key Points</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dirty="0" smtClean="0"/>
              <a:t>Traffic eavesdropping and malicious intermediary attacks are usually carried out by malicious service agents that intercept network traffic.</a:t>
            </a:r>
          </a:p>
          <a:p>
            <a:pPr algn="just"/>
            <a:r>
              <a:rPr lang="en-US" dirty="0" smtClean="0"/>
              <a:t>A denial of service attack occurs when a targeted IT resource is overloaded with requests in an attempt to cripple or render it unavailable.</a:t>
            </a:r>
          </a:p>
          <a:p>
            <a:pPr algn="just"/>
            <a:r>
              <a:rPr lang="en-US" dirty="0" smtClean="0"/>
              <a:t>The insufficient authorization attack occurs when access is granted to an attacker erroneously or too broadly, or when weak passwords are used.</a:t>
            </a:r>
          </a:p>
          <a:p>
            <a:pPr algn="just"/>
            <a:r>
              <a:rPr lang="en-US" dirty="0" smtClean="0"/>
              <a:t>A virtualization attack exploits vulnerabilities within virtualized environments to gain unauthorized access to underlying physical hardware.</a:t>
            </a:r>
          </a:p>
          <a:p>
            <a:pPr algn="just"/>
            <a:r>
              <a:rPr lang="en-US" dirty="0" smtClean="0"/>
              <a:t>Overlapping trust boundaries represent a threat whereby attackers can exploit cloud-based IT resources shared by multiple cloud consumers.</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Cloud Security Mechanisms</a:t>
            </a:r>
            <a:endParaRPr lang="en-US" dirty="0"/>
          </a:p>
        </p:txBody>
      </p:sp>
      <p:sp>
        <p:nvSpPr>
          <p:cNvPr id="3" name="Content Placeholder 2"/>
          <p:cNvSpPr>
            <a:spLocks noGrp="1"/>
          </p:cNvSpPr>
          <p:nvPr>
            <p:ph idx="1"/>
          </p:nvPr>
        </p:nvSpPr>
        <p:spPr/>
        <p:txBody>
          <a:bodyPr>
            <a:normAutofit lnSpcReduction="10000"/>
          </a:bodyPr>
          <a:lstStyle/>
          <a:p>
            <a:r>
              <a:rPr lang="en-US" dirty="0" smtClean="0"/>
              <a:t>Encryption</a:t>
            </a:r>
          </a:p>
          <a:p>
            <a:r>
              <a:rPr lang="en-US" dirty="0" smtClean="0"/>
              <a:t>Hashing</a:t>
            </a:r>
          </a:p>
          <a:p>
            <a:r>
              <a:rPr lang="en-US" dirty="0" smtClean="0"/>
              <a:t>Digital Signature</a:t>
            </a:r>
          </a:p>
          <a:p>
            <a:r>
              <a:rPr lang="en-US" dirty="0" smtClean="0"/>
              <a:t>Public Key Infrastructure</a:t>
            </a:r>
          </a:p>
          <a:p>
            <a:r>
              <a:rPr lang="en-US" dirty="0" smtClean="0"/>
              <a:t>Identity and Access Management</a:t>
            </a:r>
          </a:p>
          <a:p>
            <a:r>
              <a:rPr lang="en-US" dirty="0" smtClean="0"/>
              <a:t>Single Sign-on</a:t>
            </a:r>
          </a:p>
          <a:p>
            <a:r>
              <a:rPr lang="en-US" dirty="0" smtClean="0"/>
              <a:t>Cloud Based Security Groups</a:t>
            </a:r>
          </a:p>
          <a:p>
            <a:r>
              <a:rPr lang="en-US" dirty="0" smtClean="0"/>
              <a:t>Hardened Virtual Server Images</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Encryption</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dirty="0" smtClean="0"/>
              <a:t>Data, by default, is coded in a readable format known as </a:t>
            </a:r>
            <a:r>
              <a:rPr lang="en-US" i="1" dirty="0" smtClean="0"/>
              <a:t>plaintext. When </a:t>
            </a:r>
            <a:r>
              <a:rPr lang="en-US" dirty="0" smtClean="0"/>
              <a:t>transmitted over a network, plaintext is vulnerable to unauthorized and potentially malicious access.</a:t>
            </a:r>
          </a:p>
          <a:p>
            <a:pPr algn="just"/>
            <a:r>
              <a:rPr lang="en-US" dirty="0" smtClean="0"/>
              <a:t>The </a:t>
            </a:r>
            <a:r>
              <a:rPr lang="en-US" i="1" dirty="0" smtClean="0"/>
              <a:t>encryption mechanism is a digital coding </a:t>
            </a:r>
            <a:r>
              <a:rPr lang="en-US" dirty="0" smtClean="0"/>
              <a:t>system dedicated to preserving the confidentiality and integrity of data.</a:t>
            </a:r>
          </a:p>
          <a:p>
            <a:pPr algn="just"/>
            <a:r>
              <a:rPr lang="en-US" dirty="0" smtClean="0"/>
              <a:t> It is used for encoding plaintext data into a protected and unreadable format.</a:t>
            </a:r>
          </a:p>
          <a:p>
            <a:r>
              <a:rPr lang="en-US" dirty="0" smtClean="0"/>
              <a:t>Encryption technology commonly relies on a standardized algorithm called a </a:t>
            </a:r>
            <a:r>
              <a:rPr lang="en-US" i="1" dirty="0" smtClean="0"/>
              <a:t>cipher to transform original plaintext data into encrypted data, referred to as </a:t>
            </a:r>
            <a:r>
              <a:rPr lang="en-US" i="1" dirty="0" err="1" smtClean="0"/>
              <a:t>ciphertext</a:t>
            </a:r>
            <a:r>
              <a:rPr lang="en-US" i="1" dirty="0" smtClean="0"/>
              <a:t>.</a:t>
            </a:r>
          </a:p>
          <a:p>
            <a:pPr algn="just"/>
            <a:r>
              <a:rPr lang="en-US" dirty="0" smtClean="0"/>
              <a:t>The encryption key is used to decrypt the </a:t>
            </a:r>
            <a:r>
              <a:rPr lang="en-US" dirty="0" err="1" smtClean="0"/>
              <a:t>ciphertext</a:t>
            </a:r>
            <a:r>
              <a:rPr lang="en-US" dirty="0" smtClean="0"/>
              <a:t> back into its original plaintext format.</a:t>
            </a:r>
          </a:p>
          <a:p>
            <a:pPr algn="just"/>
            <a:r>
              <a:rPr lang="en-US" dirty="0" smtClean="0"/>
              <a:t>The encryption mechanism can help counter the traffic eavesdropping, malicious intermediary, insufficient authorization, and overlapping trust boundaries security threats.</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Encryption</a:t>
            </a:r>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762000" y="2639219"/>
            <a:ext cx="7620000" cy="2447925"/>
          </a:xfrm>
          <a:prstGeom prst="rect">
            <a:avLst/>
          </a:prstGeom>
          <a:noFill/>
          <a:ln w="9525">
            <a:noFill/>
            <a:miter lim="800000"/>
            <a:headEnd/>
            <a:tailEnd/>
          </a:ln>
          <a:effectLst/>
        </p:spPr>
      </p:pic>
      <p:sp>
        <p:nvSpPr>
          <p:cNvPr id="5" name="TextBox 4"/>
          <p:cNvSpPr txBox="1"/>
          <p:nvPr/>
        </p:nvSpPr>
        <p:spPr>
          <a:xfrm>
            <a:off x="685800" y="1371600"/>
            <a:ext cx="7924800" cy="646331"/>
          </a:xfrm>
          <a:prstGeom prst="rect">
            <a:avLst/>
          </a:prstGeom>
          <a:noFill/>
        </p:spPr>
        <p:txBody>
          <a:bodyPr wrap="square" rtlCol="0">
            <a:spAutoFit/>
          </a:bodyPr>
          <a:lstStyle/>
          <a:p>
            <a:r>
              <a:rPr lang="en-US" dirty="0" smtClean="0"/>
              <a:t>malicious service agents that attempt traffic eavesdropping are unable to decrypt messages in transit if they do not have the encryption key</a:t>
            </a:r>
            <a:endParaRPr lang="en-US" dirty="0"/>
          </a:p>
        </p:txBody>
      </p:sp>
      <p:sp>
        <p:nvSpPr>
          <p:cNvPr id="6" name="TextBox 5"/>
          <p:cNvSpPr txBox="1"/>
          <p:nvPr/>
        </p:nvSpPr>
        <p:spPr>
          <a:xfrm>
            <a:off x="457200" y="5638800"/>
            <a:ext cx="8229600" cy="1200329"/>
          </a:xfrm>
          <a:prstGeom prst="rect">
            <a:avLst/>
          </a:prstGeom>
          <a:noFill/>
        </p:spPr>
        <p:txBody>
          <a:bodyPr wrap="square" rtlCol="0">
            <a:spAutoFit/>
          </a:bodyPr>
          <a:lstStyle/>
          <a:p>
            <a:r>
              <a:rPr lang="en-US" dirty="0" smtClean="0"/>
              <a:t>A malicious service agent is unable to retrieve data from an encrypted message. The retrieval attempt may furthermore be revealed to the cloud service consumer. (Note the use of the lock symbol to indicate that a security mechanism has been applied to the message contents.)</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 common forms of encryption - </a:t>
            </a:r>
            <a:br>
              <a:rPr lang="en-US" dirty="0" smtClean="0"/>
            </a:br>
            <a:r>
              <a:rPr lang="en-US" dirty="0" smtClean="0"/>
              <a:t>Symmetric and Asymmetric </a:t>
            </a:r>
            <a:endParaRPr lang="en-US" dirty="0"/>
          </a:p>
        </p:txBody>
      </p:sp>
      <p:sp>
        <p:nvSpPr>
          <p:cNvPr id="3" name="Content Placeholder 2"/>
          <p:cNvSpPr>
            <a:spLocks noGrp="1"/>
          </p:cNvSpPr>
          <p:nvPr>
            <p:ph idx="1"/>
          </p:nvPr>
        </p:nvSpPr>
        <p:spPr/>
        <p:txBody>
          <a:bodyPr>
            <a:normAutofit fontScale="70000" lnSpcReduction="20000"/>
          </a:bodyPr>
          <a:lstStyle/>
          <a:p>
            <a:pPr algn="just">
              <a:buNone/>
            </a:pPr>
            <a:r>
              <a:rPr lang="en-US" b="1" dirty="0" smtClean="0"/>
              <a:t>Symmetric Encryption</a:t>
            </a:r>
          </a:p>
          <a:p>
            <a:pPr algn="just"/>
            <a:r>
              <a:rPr lang="en-US" dirty="0" smtClean="0"/>
              <a:t>Symmetric encryption uses the same key for both encryption and decryption, both of which are performed by authorized parties that use the one shared key.</a:t>
            </a:r>
          </a:p>
          <a:p>
            <a:pPr algn="just"/>
            <a:r>
              <a:rPr lang="en-US" dirty="0" smtClean="0"/>
              <a:t>Also known as </a:t>
            </a:r>
            <a:r>
              <a:rPr lang="en-US" i="1" dirty="0" smtClean="0"/>
              <a:t>secret key cryptography</a:t>
            </a:r>
          </a:p>
          <a:p>
            <a:pPr algn="just"/>
            <a:r>
              <a:rPr lang="en-US" dirty="0" smtClean="0"/>
              <a:t>Parties that rightfully decrypt the data are provided with evidence that the original encryption was performed by parties that rightfully possess the key. </a:t>
            </a:r>
          </a:p>
          <a:p>
            <a:pPr algn="just"/>
            <a:r>
              <a:rPr lang="en-US" dirty="0" smtClean="0"/>
              <a:t>A basic authentication check is always performed, because only authorized parties that own the key can create messages. </a:t>
            </a:r>
          </a:p>
          <a:p>
            <a:pPr algn="just"/>
            <a:r>
              <a:rPr lang="en-US" dirty="0" smtClean="0"/>
              <a:t>This maintains and verifies data confidentiality.</a:t>
            </a:r>
          </a:p>
          <a:p>
            <a:r>
              <a:rPr lang="en-US" dirty="0" smtClean="0"/>
              <a:t>Note that symmetrical encryption does not have the characteristic of </a:t>
            </a:r>
            <a:r>
              <a:rPr lang="en-US" dirty="0" err="1" smtClean="0"/>
              <a:t>nonrepudiation</a:t>
            </a:r>
            <a:r>
              <a:rPr lang="en-US" dirty="0" smtClean="0"/>
              <a:t>, since determining exactly which party performed the message encryption or decryption is not possible if more than one party is in possession of the key.</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 common forms of encryption - </a:t>
            </a:r>
            <a:br>
              <a:rPr lang="en-US" dirty="0" smtClean="0"/>
            </a:br>
            <a:r>
              <a:rPr lang="en-US" dirty="0" smtClean="0"/>
              <a:t>Symmetric and Asymmetric </a:t>
            </a:r>
            <a:endParaRPr lang="en-US" dirty="0"/>
          </a:p>
        </p:txBody>
      </p:sp>
      <p:sp>
        <p:nvSpPr>
          <p:cNvPr id="3" name="Content Placeholder 2"/>
          <p:cNvSpPr>
            <a:spLocks noGrp="1"/>
          </p:cNvSpPr>
          <p:nvPr>
            <p:ph idx="1"/>
          </p:nvPr>
        </p:nvSpPr>
        <p:spPr/>
        <p:txBody>
          <a:bodyPr>
            <a:normAutofit fontScale="77500" lnSpcReduction="20000"/>
          </a:bodyPr>
          <a:lstStyle/>
          <a:p>
            <a:pPr algn="just">
              <a:buNone/>
            </a:pPr>
            <a:r>
              <a:rPr lang="en-US" b="1" dirty="0" smtClean="0"/>
              <a:t>Asymmetric Encryption </a:t>
            </a:r>
          </a:p>
          <a:p>
            <a:pPr algn="just"/>
            <a:r>
              <a:rPr lang="en-US" dirty="0" smtClean="0"/>
              <a:t>Asymmetric encryption relies on the use of two different keys, namely a private key and a public key. </a:t>
            </a:r>
          </a:p>
          <a:p>
            <a:pPr algn="just"/>
            <a:r>
              <a:rPr lang="en-US" dirty="0" smtClean="0"/>
              <a:t>With asymmetric encryption (which is also referred to as </a:t>
            </a:r>
            <a:r>
              <a:rPr lang="en-US" i="1" dirty="0" smtClean="0"/>
              <a:t>public key cryptography), the private key is known only to its owner while the </a:t>
            </a:r>
            <a:r>
              <a:rPr lang="en-US" dirty="0" smtClean="0"/>
              <a:t>public key is commonly available. </a:t>
            </a:r>
          </a:p>
          <a:p>
            <a:pPr algn="just"/>
            <a:r>
              <a:rPr lang="en-US" dirty="0" smtClean="0"/>
              <a:t>A document that was encrypted with a private key can only be correctly decrypted with the corresponding public key.</a:t>
            </a:r>
          </a:p>
          <a:p>
            <a:pPr algn="just"/>
            <a:r>
              <a:rPr lang="en-US" dirty="0" smtClean="0"/>
              <a:t>Conversely, a document that was encrypted with a public key can be decrypted only using its private key counterpart.</a:t>
            </a:r>
          </a:p>
          <a:p>
            <a:pPr algn="just"/>
            <a:r>
              <a:rPr lang="en-US" dirty="0" smtClean="0"/>
              <a:t> As a result of two different keys being used instead of just the one, asymmetric encryption is almost always computationally slower than symmetric encryption.</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 common forms of encryption - </a:t>
            </a:r>
            <a:br>
              <a:rPr lang="en-US" dirty="0" smtClean="0"/>
            </a:br>
            <a:r>
              <a:rPr lang="en-US" dirty="0" smtClean="0"/>
              <a:t>Symmetric and Asymmetric </a:t>
            </a:r>
            <a:endParaRPr lang="en-US" dirty="0"/>
          </a:p>
        </p:txBody>
      </p:sp>
      <p:sp>
        <p:nvSpPr>
          <p:cNvPr id="3" name="Content Placeholder 2"/>
          <p:cNvSpPr>
            <a:spLocks noGrp="1"/>
          </p:cNvSpPr>
          <p:nvPr>
            <p:ph idx="1"/>
          </p:nvPr>
        </p:nvSpPr>
        <p:spPr/>
        <p:txBody>
          <a:bodyPr>
            <a:normAutofit fontScale="92500"/>
          </a:bodyPr>
          <a:lstStyle/>
          <a:p>
            <a:pPr algn="just">
              <a:buNone/>
            </a:pPr>
            <a:r>
              <a:rPr lang="en-US" b="1" dirty="0" smtClean="0"/>
              <a:t>Asymmetric Encryption </a:t>
            </a:r>
          </a:p>
          <a:p>
            <a:pPr algn="just"/>
            <a:r>
              <a:rPr lang="en-US" dirty="0" smtClean="0"/>
              <a:t>Encryption with private key - offers integrity protection in addition to authenticity and non-repudiation, does not offer any confidentiality protection</a:t>
            </a:r>
          </a:p>
          <a:p>
            <a:pPr algn="just"/>
            <a:r>
              <a:rPr lang="en-IN" dirty="0" smtClean="0"/>
              <a:t>Encryption with public key - </a:t>
            </a:r>
            <a:r>
              <a:rPr lang="en-US" dirty="0" smtClean="0"/>
              <a:t>provides confidentiality protection and doesn’t provides message integrity, authenticity protection due to the communal nature of the public key.</a:t>
            </a:r>
          </a:p>
          <a:p>
            <a:pPr algn="just"/>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Hashing</a:t>
            </a:r>
            <a:endParaRPr lang="en-US" dirty="0"/>
          </a:p>
        </p:txBody>
      </p:sp>
      <p:sp>
        <p:nvSpPr>
          <p:cNvPr id="3" name="Content Placeholder 2"/>
          <p:cNvSpPr>
            <a:spLocks noGrp="1"/>
          </p:cNvSpPr>
          <p:nvPr>
            <p:ph idx="1"/>
          </p:nvPr>
        </p:nvSpPr>
        <p:spPr/>
        <p:txBody>
          <a:bodyPr>
            <a:normAutofit fontScale="62500" lnSpcReduction="20000"/>
          </a:bodyPr>
          <a:lstStyle/>
          <a:p>
            <a:pPr algn="just"/>
            <a:r>
              <a:rPr lang="en-US" dirty="0" smtClean="0"/>
              <a:t>The </a:t>
            </a:r>
            <a:r>
              <a:rPr lang="en-US" i="1" dirty="0" smtClean="0"/>
              <a:t>hashing mechanism is used when a one-way, non-reversible form of data </a:t>
            </a:r>
            <a:r>
              <a:rPr lang="en-US" dirty="0" smtClean="0"/>
              <a:t>protection is required. </a:t>
            </a:r>
          </a:p>
          <a:p>
            <a:pPr algn="just"/>
            <a:r>
              <a:rPr lang="en-US" dirty="0" smtClean="0"/>
              <a:t>Once hashing has been applied to a message, it is locked and no key is provided for the message to be unlocked. </a:t>
            </a:r>
          </a:p>
          <a:p>
            <a:pPr algn="just"/>
            <a:r>
              <a:rPr lang="en-US" dirty="0" smtClean="0"/>
              <a:t>A common application of this mechanism is the storage of passwords.</a:t>
            </a:r>
          </a:p>
          <a:p>
            <a:pPr algn="just"/>
            <a:r>
              <a:rPr lang="en-US" dirty="0" smtClean="0"/>
              <a:t>Hashing technology can be used to derive a hashing code or </a:t>
            </a:r>
            <a:r>
              <a:rPr lang="en-US" i="1" dirty="0" smtClean="0"/>
              <a:t>message digest from </a:t>
            </a:r>
            <a:r>
              <a:rPr lang="en-US" dirty="0" smtClean="0"/>
              <a:t>a message, which is often of a fixed length and smaller than the original message.</a:t>
            </a:r>
          </a:p>
          <a:p>
            <a:r>
              <a:rPr lang="en-US" dirty="0" smtClean="0"/>
              <a:t>The message sender can then utilize the hashing mechanism to attach the message digest to the message.</a:t>
            </a:r>
          </a:p>
          <a:p>
            <a:r>
              <a:rPr lang="en-US" dirty="0" smtClean="0"/>
              <a:t>The recipient applies the same hash function to the message to verify that the produced message digest is identical to the one that accompanied the message. </a:t>
            </a:r>
          </a:p>
          <a:p>
            <a:r>
              <a:rPr lang="en-US" dirty="0" smtClean="0"/>
              <a:t>Any alteration to the original data results in an entirely different message digest and clearly indicates that tampering has occurred.</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Hashing</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1527362" y="1295401"/>
            <a:ext cx="5916704" cy="3352799"/>
          </a:xfrm>
          <a:prstGeom prst="rect">
            <a:avLst/>
          </a:prstGeom>
          <a:noFill/>
          <a:ln w="9525">
            <a:noFill/>
            <a:miter lim="800000"/>
            <a:headEnd/>
            <a:tailEnd/>
          </a:ln>
          <a:effectLst/>
        </p:spPr>
      </p:pic>
      <p:sp>
        <p:nvSpPr>
          <p:cNvPr id="5" name="TextBox 4"/>
          <p:cNvSpPr txBox="1"/>
          <p:nvPr/>
        </p:nvSpPr>
        <p:spPr>
          <a:xfrm>
            <a:off x="609600" y="5334000"/>
            <a:ext cx="8229600" cy="1200329"/>
          </a:xfrm>
          <a:prstGeom prst="rect">
            <a:avLst/>
          </a:prstGeom>
          <a:noFill/>
        </p:spPr>
        <p:txBody>
          <a:bodyPr wrap="square" rtlCol="0">
            <a:spAutoFit/>
          </a:bodyPr>
          <a:lstStyle/>
          <a:p>
            <a:pPr algn="just"/>
            <a:r>
              <a:rPr lang="en-US" dirty="0" smtClean="0"/>
              <a:t>A hashing function is applied to protect the integrity of a message that is intercepted and altered by a malicious service agent, before it is forwarded. The firewall can be configured to determine that the message has been altered, thereby enabling it to reject the message before it can proceed to the cloud service.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Basic Terms and Concepts</a:t>
            </a:r>
            <a:endParaRPr lang="en-US" dirty="0"/>
          </a:p>
        </p:txBody>
      </p:sp>
      <p:sp>
        <p:nvSpPr>
          <p:cNvPr id="3" name="Content Placeholder 2"/>
          <p:cNvSpPr>
            <a:spLocks noGrp="1"/>
          </p:cNvSpPr>
          <p:nvPr>
            <p:ph idx="1"/>
          </p:nvPr>
        </p:nvSpPr>
        <p:spPr>
          <a:xfrm>
            <a:off x="457200" y="1219200"/>
            <a:ext cx="8229600" cy="2285999"/>
          </a:xfrm>
        </p:spPr>
        <p:txBody>
          <a:bodyPr>
            <a:normAutofit fontScale="62500" lnSpcReduction="20000"/>
          </a:bodyPr>
          <a:lstStyle/>
          <a:p>
            <a:pPr>
              <a:buNone/>
            </a:pPr>
            <a:r>
              <a:rPr lang="en-US" b="1" dirty="0" smtClean="0"/>
              <a:t>Integrity</a:t>
            </a:r>
          </a:p>
          <a:p>
            <a:r>
              <a:rPr lang="en-US" i="1" dirty="0" smtClean="0"/>
              <a:t>Integrity is the characteristic of not having been altered by an unauthorized party</a:t>
            </a:r>
          </a:p>
          <a:p>
            <a:r>
              <a:rPr lang="en-US" dirty="0" smtClean="0"/>
              <a:t>An important issue that concerns data integrity in the cloud is whether a cloud consumer can be guaranteed that the data it transmits to a cloud service matches the data received by that cloud service.</a:t>
            </a:r>
          </a:p>
          <a:p>
            <a:r>
              <a:rPr lang="en-US" dirty="0" smtClean="0"/>
              <a:t>Integrity can extend to how data is stored, processed, and retrieved by cloud services and cloud-based IT resources.</a:t>
            </a:r>
            <a:endParaRPr lang="en-US" dirty="0"/>
          </a:p>
        </p:txBody>
      </p:sp>
      <p:pic>
        <p:nvPicPr>
          <p:cNvPr id="2050" name="Picture 2"/>
          <p:cNvPicPr>
            <a:picLocks noChangeAspect="1" noChangeArrowheads="1"/>
          </p:cNvPicPr>
          <p:nvPr/>
        </p:nvPicPr>
        <p:blipFill>
          <a:blip r:embed="rId2"/>
          <a:srcRect/>
          <a:stretch>
            <a:fillRect/>
          </a:stretch>
        </p:blipFill>
        <p:spPr bwMode="auto">
          <a:xfrm>
            <a:off x="1143000" y="3505200"/>
            <a:ext cx="6667500" cy="2571750"/>
          </a:xfrm>
          <a:prstGeom prst="rect">
            <a:avLst/>
          </a:prstGeom>
          <a:noFill/>
          <a:ln w="9525">
            <a:noFill/>
            <a:miter lim="800000"/>
            <a:headEnd/>
            <a:tailEnd/>
          </a:ln>
          <a:effectLst/>
        </p:spPr>
      </p:pic>
      <p:sp>
        <p:nvSpPr>
          <p:cNvPr id="5" name="TextBox 4"/>
          <p:cNvSpPr txBox="1"/>
          <p:nvPr/>
        </p:nvSpPr>
        <p:spPr>
          <a:xfrm>
            <a:off x="304800" y="6248400"/>
            <a:ext cx="8534400" cy="646331"/>
          </a:xfrm>
          <a:prstGeom prst="rect">
            <a:avLst/>
          </a:prstGeom>
          <a:noFill/>
        </p:spPr>
        <p:txBody>
          <a:bodyPr wrap="square" rtlCol="0">
            <a:spAutoFit/>
          </a:bodyPr>
          <a:lstStyle/>
          <a:p>
            <a:pPr algn="ctr"/>
            <a:r>
              <a:rPr lang="en-US" dirty="0" smtClean="0"/>
              <a:t>The message issued by the cloud consumer to the cloud service is considered to have integrity if it has not been altered</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Digital Signature</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t>The </a:t>
            </a:r>
            <a:r>
              <a:rPr lang="en-US" i="1" dirty="0" smtClean="0"/>
              <a:t>digital signature mechanism is a means of providing data authenticity and </a:t>
            </a:r>
            <a:r>
              <a:rPr lang="en-US" dirty="0" smtClean="0"/>
              <a:t>integrity through authentication and non-repudiation.</a:t>
            </a:r>
          </a:p>
          <a:p>
            <a:pPr algn="just"/>
            <a:r>
              <a:rPr lang="en-US" dirty="0" smtClean="0"/>
              <a:t>A message is assigned a digital signature prior to transmission, which is then rendered invalid if the message experiences any subsequent, unauthorized modifications.</a:t>
            </a:r>
          </a:p>
          <a:p>
            <a:pPr algn="just"/>
            <a:r>
              <a:rPr lang="en-US" dirty="0" smtClean="0"/>
              <a:t>A digital signature provides evidence that the message received is the same as the one created by its rightful sender.</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Digital Signature</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dirty="0" smtClean="0"/>
              <a:t>Both hashing and asymmetrical encryption are involved in the creation of a digital signature, which essentially exists as a message digest that was encrypted by a private key and appended to the original message. </a:t>
            </a:r>
          </a:p>
          <a:p>
            <a:pPr algn="just"/>
            <a:r>
              <a:rPr lang="en-US" dirty="0" smtClean="0"/>
              <a:t>The recipient verifies the signature validity and uses the corresponding public key to decrypt the digital signature, which produces the message digest.</a:t>
            </a:r>
          </a:p>
          <a:p>
            <a:pPr algn="just"/>
            <a:r>
              <a:rPr lang="en-US" dirty="0" smtClean="0"/>
              <a:t> The hashing mechanism can also be applied to the original message to produce this message digest. Identical results from the two different processes indicate that the message maintained its integrity.</a:t>
            </a:r>
          </a:p>
          <a:p>
            <a:pPr algn="just"/>
            <a:r>
              <a:rPr lang="en-US" dirty="0" smtClean="0"/>
              <a:t>The digital signature mechanism helps mitigate the malicious intermediary, insufficient authorization, and overlapping trust boundaries security threats messages even if they are within its trust boundary.</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Public Key Infrastructure (PKI)</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dirty="0" smtClean="0"/>
              <a:t>A common approach for managing the issuance of asymmetric keys is based on the </a:t>
            </a:r>
            <a:r>
              <a:rPr lang="en-US" i="1" dirty="0" smtClean="0"/>
              <a:t>public key infrastructure (PKI) mechanism, which exists as a system of </a:t>
            </a:r>
            <a:r>
              <a:rPr lang="en-US" dirty="0" smtClean="0"/>
              <a:t>protocols, data formats, rules, and practices that enable large-scale systems to securely use public key cryptography. </a:t>
            </a:r>
          </a:p>
          <a:p>
            <a:pPr algn="just"/>
            <a:r>
              <a:rPr lang="en-US" dirty="0" smtClean="0"/>
              <a:t>This system is used to associate public keys with their corresponding key owners (known as </a:t>
            </a:r>
            <a:r>
              <a:rPr lang="en-US" i="1" dirty="0" smtClean="0"/>
              <a:t>public key identification) </a:t>
            </a:r>
            <a:r>
              <a:rPr lang="en-US" dirty="0" smtClean="0"/>
              <a:t>while enabling the verification of key validity. </a:t>
            </a:r>
          </a:p>
          <a:p>
            <a:pPr algn="just"/>
            <a:r>
              <a:rPr lang="en-US" dirty="0" smtClean="0"/>
              <a:t>PKIs rely on the use of digital certificates, which are digitally signed data structures that bind public keys to certificate owner identities, as well as to related information, such as validity periods.</a:t>
            </a:r>
          </a:p>
          <a:p>
            <a:pPr algn="just"/>
            <a:r>
              <a:rPr lang="en-US" dirty="0" smtClean="0"/>
              <a:t>Digital certificates are usually digitally signed by a third-party certificate authority (CA),</a:t>
            </a:r>
          </a:p>
          <a:p>
            <a:pPr algn="just"/>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b="1" dirty="0" smtClean="0"/>
              <a:t>Public Key Infrastructure (PKI)</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152400" y="533400"/>
            <a:ext cx="5177024" cy="6100923"/>
          </a:xfrm>
          <a:prstGeom prst="rect">
            <a:avLst/>
          </a:prstGeom>
          <a:noFill/>
          <a:ln w="9525">
            <a:noFill/>
            <a:miter lim="800000"/>
            <a:headEnd/>
            <a:tailEnd/>
          </a:ln>
          <a:effectLst/>
        </p:spPr>
      </p:pic>
      <p:sp>
        <p:nvSpPr>
          <p:cNvPr id="5" name="TextBox 4"/>
          <p:cNvSpPr txBox="1"/>
          <p:nvPr/>
        </p:nvSpPr>
        <p:spPr>
          <a:xfrm>
            <a:off x="5943600" y="1828800"/>
            <a:ext cx="2971800" cy="1200329"/>
          </a:xfrm>
          <a:prstGeom prst="rect">
            <a:avLst/>
          </a:prstGeom>
          <a:noFill/>
        </p:spPr>
        <p:txBody>
          <a:bodyPr wrap="square" rtlCol="0">
            <a:spAutoFit/>
          </a:bodyPr>
          <a:lstStyle/>
          <a:p>
            <a:pPr algn="just"/>
            <a:r>
              <a:rPr lang="en-US" dirty="0" smtClean="0"/>
              <a:t>The common steps involved during the generation of certificates by</a:t>
            </a:r>
          </a:p>
          <a:p>
            <a:pPr algn="just"/>
            <a:r>
              <a:rPr lang="en-US" dirty="0" smtClean="0"/>
              <a:t>a certificate authority.</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Identity and Access Management (IAM)</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The </a:t>
            </a:r>
            <a:r>
              <a:rPr lang="en-US" i="1" dirty="0" smtClean="0"/>
              <a:t>identity and access management (IAM) mechanism encompasses the </a:t>
            </a:r>
            <a:r>
              <a:rPr lang="en-US" dirty="0" smtClean="0"/>
              <a:t>components and policies necessary to control and track user identities and access privileges for IT resources, environments, and systems.</a:t>
            </a:r>
          </a:p>
          <a:p>
            <a:r>
              <a:rPr lang="en-US" dirty="0" smtClean="0"/>
              <a:t>IAM mechanisms exist as systems comprised of four main components:</a:t>
            </a:r>
          </a:p>
          <a:p>
            <a:pPr lvl="1"/>
            <a:r>
              <a:rPr lang="en-IN" dirty="0" smtClean="0"/>
              <a:t>Authentication</a:t>
            </a:r>
          </a:p>
          <a:p>
            <a:pPr lvl="1"/>
            <a:r>
              <a:rPr lang="en-IN" dirty="0" smtClean="0"/>
              <a:t>Authorization</a:t>
            </a:r>
          </a:p>
          <a:p>
            <a:pPr lvl="1"/>
            <a:r>
              <a:rPr lang="en-IN" dirty="0" smtClean="0"/>
              <a:t>User Management</a:t>
            </a:r>
          </a:p>
          <a:p>
            <a:pPr lvl="1"/>
            <a:r>
              <a:rPr lang="en-IN" dirty="0" smtClean="0"/>
              <a:t>Credential Management</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Identity and Access Management (IAM)</a:t>
            </a:r>
            <a:endParaRPr lang="en-US" dirty="0"/>
          </a:p>
        </p:txBody>
      </p:sp>
      <p:sp>
        <p:nvSpPr>
          <p:cNvPr id="3" name="Content Placeholder 2"/>
          <p:cNvSpPr>
            <a:spLocks noGrp="1"/>
          </p:cNvSpPr>
          <p:nvPr>
            <p:ph idx="1"/>
          </p:nvPr>
        </p:nvSpPr>
        <p:spPr/>
        <p:txBody>
          <a:bodyPr>
            <a:normAutofit fontScale="62500" lnSpcReduction="20000"/>
          </a:bodyPr>
          <a:lstStyle/>
          <a:p>
            <a:pPr algn="just"/>
            <a:r>
              <a:rPr lang="en-US" i="1" dirty="0" smtClean="0"/>
              <a:t>Authentication – Username and password combinations remain the most </a:t>
            </a:r>
            <a:r>
              <a:rPr lang="en-US" dirty="0" smtClean="0"/>
              <a:t>common forms of user authentication credentials managed by the IAM system, which also can support digital signatures, digital certificates, biometric hardware (fingerprint readers), specialized software (such as voice analysis programs), and locking user accounts to registered IP or MAC addresses.</a:t>
            </a:r>
          </a:p>
          <a:p>
            <a:pPr algn="just"/>
            <a:r>
              <a:rPr lang="en-US" i="1" dirty="0" smtClean="0"/>
              <a:t>Authorization – The authorization component defines the correct </a:t>
            </a:r>
            <a:r>
              <a:rPr lang="en-US" dirty="0" smtClean="0"/>
              <a:t>granularity for access controls and oversees the relationships between identities, access control rights, and IT resource availability.</a:t>
            </a:r>
          </a:p>
          <a:p>
            <a:pPr algn="just"/>
            <a:r>
              <a:rPr lang="en-US" i="1" dirty="0" smtClean="0"/>
              <a:t>User Management – Related to the administrative capabilities of the </a:t>
            </a:r>
            <a:r>
              <a:rPr lang="en-US" dirty="0" smtClean="0"/>
              <a:t>system, the user management program is responsible for creating new user identities and access groups, resetting passwords, defining password policies, and managing privileges.</a:t>
            </a:r>
          </a:p>
          <a:p>
            <a:pPr algn="just"/>
            <a:r>
              <a:rPr lang="en-US" i="1" dirty="0" smtClean="0"/>
              <a:t>Credential Management – The credential management system establishes </a:t>
            </a:r>
            <a:r>
              <a:rPr lang="en-US" dirty="0" smtClean="0"/>
              <a:t>identities and access control rules for defined user accounts, which mitigates the threat of insufficient authorization.</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Single Sign-On (SSO)</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dirty="0" smtClean="0"/>
              <a:t>Propagating the authentication and authorization information for a cloud service consumer across multiple cloud services can be a challenge, especially if numerous cloud services or cloud-based IT resources need to be invoked as part of the same overall runtime activity. </a:t>
            </a:r>
          </a:p>
          <a:p>
            <a:pPr algn="just"/>
            <a:r>
              <a:rPr lang="en-US" dirty="0" smtClean="0"/>
              <a:t>The </a:t>
            </a:r>
            <a:r>
              <a:rPr lang="en-US" i="1" dirty="0" smtClean="0"/>
              <a:t>single sign-on (SSO) mechanism </a:t>
            </a:r>
            <a:r>
              <a:rPr lang="en-US" dirty="0" smtClean="0"/>
              <a:t>enables one cloud service consumer to be authenticated by a security broker, which establishes a security context that is persisted while the cloud service consumer accesses other cloud services or cloud-based IT resources. </a:t>
            </a:r>
          </a:p>
          <a:p>
            <a:pPr algn="just"/>
            <a:r>
              <a:rPr lang="en-US" dirty="0" smtClean="0"/>
              <a:t>Otherwise, the cloud service consumer would need to re-authenticate itself with every subsequent request.</a:t>
            </a:r>
          </a:p>
          <a:p>
            <a:pPr algn="just"/>
            <a:r>
              <a:rPr lang="en-US" dirty="0" smtClean="0"/>
              <a:t>The SSO mechanism essentially enables mutually independent cloud services and IT resources to generate and circulate runtime authentication and authorization credentials.</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304800" y="228600"/>
            <a:ext cx="4663554" cy="5969348"/>
          </a:xfrm>
          <a:prstGeom prst="rect">
            <a:avLst/>
          </a:prstGeom>
          <a:noFill/>
          <a:ln w="9525">
            <a:noFill/>
            <a:miter lim="800000"/>
            <a:headEnd/>
            <a:tailEnd/>
          </a:ln>
          <a:effectLst/>
        </p:spPr>
      </p:pic>
      <p:sp>
        <p:nvSpPr>
          <p:cNvPr id="6" name="TextBox 5"/>
          <p:cNvSpPr txBox="1"/>
          <p:nvPr/>
        </p:nvSpPr>
        <p:spPr>
          <a:xfrm>
            <a:off x="5029200" y="381000"/>
            <a:ext cx="3810000" cy="3416320"/>
          </a:xfrm>
          <a:prstGeom prst="rect">
            <a:avLst/>
          </a:prstGeom>
          <a:noFill/>
        </p:spPr>
        <p:txBody>
          <a:bodyPr wrap="square" rtlCol="0">
            <a:spAutoFit/>
          </a:bodyPr>
          <a:lstStyle/>
          <a:p>
            <a:pPr algn="just"/>
            <a:r>
              <a:rPr lang="en-US" dirty="0" smtClean="0"/>
              <a:t>A cloud service consumer provides the security broker with login credentials (1). </a:t>
            </a:r>
          </a:p>
          <a:p>
            <a:pPr algn="just"/>
            <a:r>
              <a:rPr lang="en-US" dirty="0" smtClean="0"/>
              <a:t>The security broker responds with an authentication token</a:t>
            </a:r>
          </a:p>
          <a:p>
            <a:pPr algn="just"/>
            <a:r>
              <a:rPr lang="en-US" dirty="0" smtClean="0"/>
              <a:t>(message with small lock symbol) upon successful authentication, which</a:t>
            </a:r>
          </a:p>
          <a:p>
            <a:pPr algn="just"/>
            <a:r>
              <a:rPr lang="en-US" dirty="0" smtClean="0"/>
              <a:t>contains cloud service consumer identity information (2) that is used to</a:t>
            </a:r>
          </a:p>
          <a:p>
            <a:pPr algn="just"/>
            <a:r>
              <a:rPr lang="en-US" dirty="0" smtClean="0"/>
              <a:t>automatically authenticate the cloud service consumer across Cloud Services A, B, and C (3).</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914400" y="228600"/>
            <a:ext cx="7143750" cy="4124325"/>
          </a:xfrm>
          <a:prstGeom prst="rect">
            <a:avLst/>
          </a:prstGeom>
          <a:noFill/>
          <a:ln w="9525">
            <a:noFill/>
            <a:miter lim="800000"/>
            <a:headEnd/>
            <a:tailEnd/>
          </a:ln>
          <a:effectLst/>
        </p:spPr>
      </p:pic>
      <p:sp>
        <p:nvSpPr>
          <p:cNvPr id="5" name="TextBox 4"/>
          <p:cNvSpPr txBox="1"/>
          <p:nvPr/>
        </p:nvSpPr>
        <p:spPr>
          <a:xfrm>
            <a:off x="533400" y="4724400"/>
            <a:ext cx="8153400" cy="923330"/>
          </a:xfrm>
          <a:prstGeom prst="rect">
            <a:avLst/>
          </a:prstGeom>
          <a:noFill/>
        </p:spPr>
        <p:txBody>
          <a:bodyPr wrap="square" rtlCol="0">
            <a:spAutoFit/>
          </a:bodyPr>
          <a:lstStyle/>
          <a:p>
            <a:r>
              <a:rPr lang="en-US" dirty="0" smtClean="0"/>
              <a:t>The credentials received by the security broker are propagated to ready-made environments across two different clouds. The security broker is responsible for selecting the appropriate security procedure with which to contact each cloud.</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Cloud-Based Security Groups</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The cloud-based resource segmentation process creates </a:t>
            </a:r>
            <a:r>
              <a:rPr lang="en-US" i="1" dirty="0" smtClean="0"/>
              <a:t>cloud-based security group mechanisms that are determined through security policies.</a:t>
            </a:r>
          </a:p>
          <a:p>
            <a:pPr algn="just"/>
            <a:r>
              <a:rPr lang="en-US" i="1" dirty="0" smtClean="0"/>
              <a:t>Networks are </a:t>
            </a:r>
            <a:r>
              <a:rPr lang="en-US" dirty="0" smtClean="0"/>
              <a:t>segmented into logical cloud-based security groups that form logical network perimeters.</a:t>
            </a:r>
          </a:p>
          <a:p>
            <a:pPr algn="just"/>
            <a:r>
              <a:rPr lang="en-US" dirty="0" smtClean="0"/>
              <a:t>Each cloud-based IT resource is assigned to at least one logical cloud-based security group.</a:t>
            </a:r>
          </a:p>
          <a:p>
            <a:pPr algn="just"/>
            <a:r>
              <a:rPr lang="en-US" dirty="0" smtClean="0"/>
              <a:t>Each logical cloud-based security group is assigned specific rules that govern the communication between the security groups.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Basic Terms and Concepts</a:t>
            </a:r>
            <a:endParaRPr lang="en-US" dirty="0"/>
          </a:p>
        </p:txBody>
      </p:sp>
      <p:sp>
        <p:nvSpPr>
          <p:cNvPr id="3" name="Content Placeholder 2"/>
          <p:cNvSpPr>
            <a:spLocks noGrp="1"/>
          </p:cNvSpPr>
          <p:nvPr>
            <p:ph idx="1"/>
          </p:nvPr>
        </p:nvSpPr>
        <p:spPr>
          <a:xfrm>
            <a:off x="457200" y="762000"/>
            <a:ext cx="8229600" cy="4876800"/>
          </a:xfrm>
        </p:spPr>
        <p:txBody>
          <a:bodyPr>
            <a:normAutofit fontScale="55000" lnSpcReduction="20000"/>
          </a:bodyPr>
          <a:lstStyle/>
          <a:p>
            <a:pPr>
              <a:buNone/>
            </a:pPr>
            <a:r>
              <a:rPr lang="en-US" b="1" dirty="0" smtClean="0"/>
              <a:t>Authenticity</a:t>
            </a:r>
          </a:p>
          <a:p>
            <a:r>
              <a:rPr lang="en-US" i="1" dirty="0" smtClean="0"/>
              <a:t>Authenticity is the characteristic of something having been provided by an </a:t>
            </a:r>
            <a:r>
              <a:rPr lang="en-US" dirty="0" smtClean="0"/>
              <a:t>authorized source. </a:t>
            </a:r>
          </a:p>
          <a:p>
            <a:r>
              <a:rPr lang="en-US" dirty="0" smtClean="0"/>
              <a:t>This concept encompasses non-repudiation, which is the inability of a party to deny or challenge the authentication of an interaction</a:t>
            </a:r>
            <a:r>
              <a:rPr lang="en-US" dirty="0" smtClean="0"/>
              <a:t>.</a:t>
            </a:r>
          </a:p>
          <a:p>
            <a:r>
              <a:rPr lang="en-IN" dirty="0" smtClean="0"/>
              <a:t>Non repudiation provides proof of the origin, authenticity and integrity of data.</a:t>
            </a:r>
            <a:endParaRPr lang="en-US" dirty="0" smtClean="0"/>
          </a:p>
          <a:p>
            <a:r>
              <a:rPr lang="en-US" dirty="0" smtClean="0"/>
              <a:t>Authentication in non-</a:t>
            </a:r>
            <a:r>
              <a:rPr lang="en-US" dirty="0" err="1" smtClean="0"/>
              <a:t>repudiable</a:t>
            </a:r>
            <a:r>
              <a:rPr lang="en-US" dirty="0" smtClean="0"/>
              <a:t> interactions provides proof that these interactions are uniquely linked to an authorized source.</a:t>
            </a:r>
          </a:p>
          <a:p>
            <a:r>
              <a:rPr lang="en-US" dirty="0" smtClean="0"/>
              <a:t>Achieved by digital signature.</a:t>
            </a:r>
          </a:p>
          <a:p>
            <a:endParaRPr lang="en-US" dirty="0" smtClean="0"/>
          </a:p>
          <a:p>
            <a:pPr>
              <a:buNone/>
            </a:pPr>
            <a:r>
              <a:rPr lang="en-US" b="1" dirty="0" smtClean="0"/>
              <a:t>Availability</a:t>
            </a:r>
          </a:p>
          <a:p>
            <a:r>
              <a:rPr lang="en-US" i="1" dirty="0" smtClean="0"/>
              <a:t>Availability is the characteristic of being accessible and usable during a specified </a:t>
            </a:r>
            <a:r>
              <a:rPr lang="en-US" dirty="0" smtClean="0"/>
              <a:t>time period. </a:t>
            </a:r>
          </a:p>
          <a:p>
            <a:r>
              <a:rPr lang="en-US" dirty="0" smtClean="0"/>
              <a:t>In typical cloud environments, the availability of cloud services can be a responsibility that is shared by the cloud provider and the cloud carrier.</a:t>
            </a:r>
          </a:p>
          <a:p>
            <a:r>
              <a:rPr lang="en-US" dirty="0" smtClean="0"/>
              <a:t>The availability of a cloud-based solution that extends to cloud service consumers is further shared by the cloud consumer</a:t>
            </a:r>
            <a:r>
              <a:rPr lang="en-US" dirty="0" smtClean="0"/>
              <a:t>.</a:t>
            </a:r>
          </a:p>
          <a:p>
            <a:r>
              <a:rPr lang="en-IN" dirty="0" smtClean="0"/>
              <a:t>To make products, services and tools available to consumer at anytime from anywhere using any device with an internet connection.</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Cloud-Based Security Groups</a:t>
            </a:r>
            <a:endParaRPr lang="en-US" dirty="0"/>
          </a:p>
        </p:txBody>
      </p:sp>
      <p:sp>
        <p:nvSpPr>
          <p:cNvPr id="3" name="Content Placeholder 2"/>
          <p:cNvSpPr>
            <a:spLocks noGrp="1"/>
          </p:cNvSpPr>
          <p:nvPr>
            <p:ph idx="1"/>
          </p:nvPr>
        </p:nvSpPr>
        <p:spPr/>
        <p:txBody>
          <a:bodyPr>
            <a:normAutofit/>
          </a:bodyPr>
          <a:lstStyle/>
          <a:p>
            <a:pPr algn="just"/>
            <a:r>
              <a:rPr lang="en-US" dirty="0" smtClean="0"/>
              <a:t>Multiple virtual servers running on the same physical server can become members of different logical cloud-based security groups.</a:t>
            </a:r>
          </a:p>
          <a:p>
            <a:pPr algn="just"/>
            <a:r>
              <a:rPr lang="en-US" dirty="0" smtClean="0"/>
              <a:t> Virtual servers can further be separated into public-private groups, development production groups, or any other designation configured by the cloud resource administrator.</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Cloud-Based Security Groups</a:t>
            </a:r>
            <a:endParaRPr lang="en-US" dirty="0"/>
          </a:p>
        </p:txBody>
      </p:sp>
      <p:pic>
        <p:nvPicPr>
          <p:cNvPr id="5122" name="Picture 2"/>
          <p:cNvPicPr>
            <a:picLocks noGrp="1" noChangeAspect="1" noChangeArrowheads="1"/>
          </p:cNvPicPr>
          <p:nvPr>
            <p:ph idx="1"/>
          </p:nvPr>
        </p:nvPicPr>
        <p:blipFill>
          <a:blip r:embed="rId2"/>
          <a:srcRect/>
          <a:stretch>
            <a:fillRect/>
          </a:stretch>
        </p:blipFill>
        <p:spPr bwMode="auto">
          <a:xfrm>
            <a:off x="457200" y="1524000"/>
            <a:ext cx="4691987" cy="4525963"/>
          </a:xfrm>
          <a:prstGeom prst="rect">
            <a:avLst/>
          </a:prstGeom>
          <a:noFill/>
          <a:ln w="9525">
            <a:noFill/>
            <a:miter lim="800000"/>
            <a:headEnd/>
            <a:tailEnd/>
          </a:ln>
          <a:effectLst/>
        </p:spPr>
      </p:pic>
      <p:sp>
        <p:nvSpPr>
          <p:cNvPr id="5" name="TextBox 4"/>
          <p:cNvSpPr txBox="1"/>
          <p:nvPr/>
        </p:nvSpPr>
        <p:spPr>
          <a:xfrm>
            <a:off x="5715001" y="1828800"/>
            <a:ext cx="3200400" cy="4524315"/>
          </a:xfrm>
          <a:prstGeom prst="rect">
            <a:avLst/>
          </a:prstGeom>
          <a:noFill/>
        </p:spPr>
        <p:txBody>
          <a:bodyPr wrap="square" rtlCol="0">
            <a:spAutoFit/>
          </a:bodyPr>
          <a:lstStyle/>
          <a:p>
            <a:pPr algn="just"/>
            <a:r>
              <a:rPr lang="en-US" dirty="0" smtClean="0"/>
              <a:t>Cloud-Based Security Group A encompasses Virtual Servers A</a:t>
            </a:r>
          </a:p>
          <a:p>
            <a:pPr algn="just"/>
            <a:r>
              <a:rPr lang="en-US" dirty="0" smtClean="0"/>
              <a:t>and D and is assigned to Cloud Consumer A.</a:t>
            </a:r>
          </a:p>
          <a:p>
            <a:pPr algn="just"/>
            <a:r>
              <a:rPr lang="en-US" dirty="0" smtClean="0"/>
              <a:t> Cloud-Based Security Group </a:t>
            </a:r>
            <a:r>
              <a:rPr lang="en-US" smtClean="0"/>
              <a:t>B is comprised </a:t>
            </a:r>
            <a:r>
              <a:rPr lang="en-US" dirty="0" smtClean="0"/>
              <a:t>of Virtual Servers B, C, and E and is assigned to Cloud Consumer B.</a:t>
            </a:r>
          </a:p>
          <a:p>
            <a:pPr algn="just"/>
            <a:r>
              <a:rPr lang="en-US" dirty="0" smtClean="0"/>
              <a:t>If Cloud Service Consumer A’s credentials are compromised, the attacker would</a:t>
            </a:r>
          </a:p>
          <a:p>
            <a:pPr algn="just"/>
            <a:r>
              <a:rPr lang="en-US" dirty="0" smtClean="0"/>
              <a:t>only be able to access and damage the virtual servers in Cloud-Based Security</a:t>
            </a:r>
          </a:p>
          <a:p>
            <a:pPr algn="just"/>
            <a:r>
              <a:rPr lang="en-US" dirty="0" smtClean="0"/>
              <a:t>Group A, thereby protecting Virtual Servers B, C, and E.</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Cloud-Based Security Groups</a:t>
            </a:r>
            <a:endParaRPr lang="en-US" dirty="0"/>
          </a:p>
        </p:txBody>
      </p:sp>
      <p:sp>
        <p:nvSpPr>
          <p:cNvPr id="3" name="Content Placeholder 2"/>
          <p:cNvSpPr>
            <a:spLocks noGrp="1"/>
          </p:cNvSpPr>
          <p:nvPr>
            <p:ph idx="1"/>
          </p:nvPr>
        </p:nvSpPr>
        <p:spPr/>
        <p:txBody>
          <a:bodyPr>
            <a:normAutofit/>
          </a:bodyPr>
          <a:lstStyle/>
          <a:p>
            <a:pPr algn="just"/>
            <a:r>
              <a:rPr lang="en-US" dirty="0" smtClean="0"/>
              <a:t>Properly implemented cloud-based security groups help limit unauthorized access to IT resources in the event of a security breach.</a:t>
            </a:r>
          </a:p>
          <a:p>
            <a:pPr algn="just"/>
            <a:r>
              <a:rPr lang="en-US" dirty="0" smtClean="0"/>
              <a:t>This mechanism can be used to help counter the denial of service, insufficient authorization, and overlapping trust boundaries threats, and is closely related to the logical network perimeter mechanism.</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Hardened Virtual Server Images</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smtClean="0"/>
              <a:t>A virtual server is created from a template configuration called a virtual server image (or virtual machine image).</a:t>
            </a:r>
          </a:p>
          <a:p>
            <a:pPr algn="just"/>
            <a:r>
              <a:rPr lang="en-US" dirty="0" smtClean="0"/>
              <a:t>Hardening is the process of stripping unnecessary software from a system to limit potential vulnerabilities that can be exploited by attackers.</a:t>
            </a:r>
          </a:p>
          <a:p>
            <a:pPr algn="just"/>
            <a:r>
              <a:rPr lang="en-US" dirty="0" smtClean="0"/>
              <a:t>Removing redundant programs, closing unnecessary server ports, and disabling unused services, internal root accounts, and guest access are all examples of hardening.</a:t>
            </a:r>
          </a:p>
          <a:p>
            <a:pPr algn="just"/>
            <a:r>
              <a:rPr lang="en-US" dirty="0" smtClean="0"/>
              <a:t>A </a:t>
            </a:r>
            <a:r>
              <a:rPr lang="en-US" i="1" dirty="0" smtClean="0"/>
              <a:t>hardened virtual server image is a template for virtual service instance </a:t>
            </a:r>
            <a:r>
              <a:rPr lang="en-US" dirty="0" smtClean="0"/>
              <a:t>creation that has been subjected to a hardening process.</a:t>
            </a:r>
          </a:p>
          <a:p>
            <a:r>
              <a:rPr lang="en-US" dirty="0" smtClean="0"/>
              <a:t>This generally results in a virtual server template that is significantly more secure than the original standard image.</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Hardened Virtual Server Images</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1143000" y="990600"/>
            <a:ext cx="6089556" cy="4114800"/>
          </a:xfrm>
          <a:prstGeom prst="rect">
            <a:avLst/>
          </a:prstGeom>
          <a:noFill/>
          <a:ln w="9525">
            <a:noFill/>
            <a:miter lim="800000"/>
            <a:headEnd/>
            <a:tailEnd/>
          </a:ln>
          <a:effectLst/>
        </p:spPr>
      </p:pic>
      <p:sp>
        <p:nvSpPr>
          <p:cNvPr id="5" name="TextBox 4"/>
          <p:cNvSpPr txBox="1"/>
          <p:nvPr/>
        </p:nvSpPr>
        <p:spPr>
          <a:xfrm>
            <a:off x="228600" y="5105400"/>
            <a:ext cx="8229600" cy="923330"/>
          </a:xfrm>
          <a:prstGeom prst="rect">
            <a:avLst/>
          </a:prstGeom>
          <a:noFill/>
        </p:spPr>
        <p:txBody>
          <a:bodyPr wrap="square" rtlCol="0">
            <a:spAutoFit/>
          </a:bodyPr>
          <a:lstStyle/>
          <a:p>
            <a:pPr algn="just"/>
            <a:r>
              <a:rPr lang="en-US" dirty="0" smtClean="0"/>
              <a:t>A cloud provider applies its security policies to harden its standard virtual server images. The hardened image template is saved in the VM images repository as part of a resource management system.</a:t>
            </a:r>
            <a:endParaRPr lang="en-US" dirty="0"/>
          </a:p>
        </p:txBody>
      </p:sp>
      <p:sp>
        <p:nvSpPr>
          <p:cNvPr id="6" name="TextBox 5"/>
          <p:cNvSpPr txBox="1"/>
          <p:nvPr/>
        </p:nvSpPr>
        <p:spPr>
          <a:xfrm>
            <a:off x="152400" y="6019800"/>
            <a:ext cx="8991600" cy="646331"/>
          </a:xfrm>
          <a:prstGeom prst="rect">
            <a:avLst/>
          </a:prstGeom>
          <a:noFill/>
        </p:spPr>
        <p:txBody>
          <a:bodyPr wrap="square" rtlCol="0">
            <a:spAutoFit/>
          </a:bodyPr>
          <a:lstStyle/>
          <a:p>
            <a:r>
              <a:rPr lang="en-US" dirty="0" smtClean="0"/>
              <a:t>Hardened virtual server images help counter the denial of service, insufficient, authorization, and overlapping trust boundaries threats.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Basic Terms and Concepts</a:t>
            </a:r>
            <a:endParaRPr lang="en-US" dirty="0"/>
          </a:p>
        </p:txBody>
      </p:sp>
      <p:sp>
        <p:nvSpPr>
          <p:cNvPr id="3" name="Content Placeholder 2"/>
          <p:cNvSpPr>
            <a:spLocks noGrp="1"/>
          </p:cNvSpPr>
          <p:nvPr>
            <p:ph idx="1"/>
          </p:nvPr>
        </p:nvSpPr>
        <p:spPr>
          <a:xfrm>
            <a:off x="457200" y="1371600"/>
            <a:ext cx="8229600" cy="4876800"/>
          </a:xfrm>
        </p:spPr>
        <p:txBody>
          <a:bodyPr>
            <a:normAutofit fontScale="55000" lnSpcReduction="20000"/>
          </a:bodyPr>
          <a:lstStyle/>
          <a:p>
            <a:pPr algn="just">
              <a:buNone/>
            </a:pPr>
            <a:r>
              <a:rPr lang="en-US" b="1" dirty="0" smtClean="0"/>
              <a:t>Threat</a:t>
            </a:r>
          </a:p>
          <a:p>
            <a:pPr algn="just"/>
            <a:r>
              <a:rPr lang="en-US" dirty="0" smtClean="0"/>
              <a:t>A </a:t>
            </a:r>
            <a:r>
              <a:rPr lang="en-US" i="1" dirty="0" smtClean="0"/>
              <a:t>threat is a potential security violation that can challenge defenses in an attempt </a:t>
            </a:r>
            <a:r>
              <a:rPr lang="en-US" dirty="0" smtClean="0"/>
              <a:t>to breach privacy and/or cause harm</a:t>
            </a:r>
            <a:r>
              <a:rPr lang="en-US" dirty="0" smtClean="0"/>
              <a:t>.</a:t>
            </a:r>
          </a:p>
          <a:p>
            <a:pPr algn="just"/>
            <a:r>
              <a:rPr lang="en-IN" dirty="0" smtClean="0"/>
              <a:t>High volume of data flowing between organization and cloud service provider generates opportunities for accidental and malicious leaks of sensitive data to untrusted 3</a:t>
            </a:r>
            <a:r>
              <a:rPr lang="en-IN" baseline="30000" dirty="0" smtClean="0"/>
              <a:t>rd</a:t>
            </a:r>
            <a:r>
              <a:rPr lang="en-IN" dirty="0" smtClean="0"/>
              <a:t> parties.</a:t>
            </a:r>
            <a:endParaRPr lang="en-US" dirty="0" smtClean="0"/>
          </a:p>
          <a:p>
            <a:pPr algn="just"/>
            <a:r>
              <a:rPr lang="en-US" dirty="0" smtClean="0"/>
              <a:t>Both manually and automatically instigated threats are designed to exploit known weaknesses, also referred to as vulnerabilities. </a:t>
            </a:r>
          </a:p>
          <a:p>
            <a:pPr algn="just"/>
            <a:r>
              <a:rPr lang="en-US" dirty="0" smtClean="0"/>
              <a:t>A threat that is carried out results in an </a:t>
            </a:r>
            <a:r>
              <a:rPr lang="en-US" i="1" dirty="0" smtClean="0"/>
              <a:t>attack</a:t>
            </a:r>
            <a:r>
              <a:rPr lang="en-US" i="1" dirty="0" smtClean="0"/>
              <a:t>.</a:t>
            </a:r>
          </a:p>
          <a:p>
            <a:pPr algn="just"/>
            <a:r>
              <a:rPr lang="en-IN" i="1" dirty="0" smtClean="0"/>
              <a:t>A threat actor tries to exploit vulnerabilities to gain unauthorized access to data or system.</a:t>
            </a:r>
            <a:endParaRPr lang="en-US" i="1" dirty="0" smtClean="0"/>
          </a:p>
          <a:p>
            <a:pPr algn="just">
              <a:buNone/>
            </a:pPr>
            <a:r>
              <a:rPr lang="en-US" b="1" dirty="0" smtClean="0"/>
              <a:t>Vulnerability</a:t>
            </a:r>
          </a:p>
          <a:p>
            <a:pPr algn="just"/>
            <a:r>
              <a:rPr lang="en-US" dirty="0" smtClean="0"/>
              <a:t>A </a:t>
            </a:r>
            <a:r>
              <a:rPr lang="en-US" i="1" dirty="0" smtClean="0"/>
              <a:t>vulnerability is a weakness </a:t>
            </a:r>
            <a:r>
              <a:rPr lang="en-US" i="1" dirty="0" smtClean="0"/>
              <a:t>in OS, network or application, that </a:t>
            </a:r>
            <a:r>
              <a:rPr lang="en-US" i="1" dirty="0" smtClean="0"/>
              <a:t>can be exploited either because it is protected </a:t>
            </a:r>
            <a:r>
              <a:rPr lang="en-US" dirty="0" smtClean="0"/>
              <a:t>by insufficient security controls, or because existing security controls are overcome by an attack. </a:t>
            </a:r>
          </a:p>
          <a:p>
            <a:pPr algn="just"/>
            <a:r>
              <a:rPr lang="en-US" dirty="0" smtClean="0"/>
              <a:t>IT resource vulnerabilities can have a range of causes, including configuration deficiencies, security policy weaknesses, user errors, hardware or firmware flaws, software bugs, and poor security </a:t>
            </a:r>
            <a:r>
              <a:rPr lang="en-US" dirty="0" smtClean="0"/>
              <a:t>architecture, outdated software versions.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Basic Terms and Concepts</a:t>
            </a:r>
            <a:endParaRPr lang="en-US" dirty="0"/>
          </a:p>
        </p:txBody>
      </p:sp>
      <p:sp>
        <p:nvSpPr>
          <p:cNvPr id="3" name="Content Placeholder 2"/>
          <p:cNvSpPr>
            <a:spLocks noGrp="1"/>
          </p:cNvSpPr>
          <p:nvPr>
            <p:ph idx="1"/>
          </p:nvPr>
        </p:nvSpPr>
        <p:spPr/>
        <p:txBody>
          <a:bodyPr>
            <a:normAutofit fontScale="85000" lnSpcReduction="20000"/>
          </a:bodyPr>
          <a:lstStyle/>
          <a:p>
            <a:pPr algn="just">
              <a:buNone/>
            </a:pPr>
            <a:r>
              <a:rPr lang="en-US" b="1" dirty="0" smtClean="0"/>
              <a:t>Risk</a:t>
            </a:r>
          </a:p>
          <a:p>
            <a:pPr algn="just"/>
            <a:r>
              <a:rPr lang="en-US" i="1" dirty="0" smtClean="0"/>
              <a:t>Risk is the possibility of loss or harm arising from performing an activity. </a:t>
            </a:r>
          </a:p>
          <a:p>
            <a:pPr algn="just"/>
            <a:r>
              <a:rPr lang="en-US" i="1" dirty="0" smtClean="0"/>
              <a:t>Risk is </a:t>
            </a:r>
            <a:r>
              <a:rPr lang="en-US" dirty="0" smtClean="0"/>
              <a:t>typically measured according to its threat level and the number of possible or known vulnerabilities.</a:t>
            </a:r>
          </a:p>
          <a:p>
            <a:pPr algn="just">
              <a:buNone/>
            </a:pPr>
            <a:r>
              <a:rPr lang="en-US" dirty="0" smtClean="0"/>
              <a:t>Two metrics that can be used to determine risk for an IT resource are:</a:t>
            </a:r>
          </a:p>
          <a:p>
            <a:pPr algn="just">
              <a:buNone/>
            </a:pPr>
            <a:r>
              <a:rPr lang="en-US" dirty="0" smtClean="0"/>
              <a:t>    The probability of a threat occurring to exploit vulnerabilities in the IT resource the expectation of loss upon the IT resource being compromised Details regarding risk management are covered later in this chapter.</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Basic Terms and Concepts</a:t>
            </a:r>
            <a:endParaRPr lang="en-US" dirty="0"/>
          </a:p>
        </p:txBody>
      </p:sp>
      <p:sp>
        <p:nvSpPr>
          <p:cNvPr id="3" name="Content Placeholder 2"/>
          <p:cNvSpPr>
            <a:spLocks noGrp="1"/>
          </p:cNvSpPr>
          <p:nvPr>
            <p:ph idx="1"/>
          </p:nvPr>
        </p:nvSpPr>
        <p:spPr/>
        <p:txBody>
          <a:bodyPr>
            <a:normAutofit fontScale="92500" lnSpcReduction="10000"/>
          </a:bodyPr>
          <a:lstStyle/>
          <a:p>
            <a:pPr algn="just">
              <a:buNone/>
            </a:pPr>
            <a:r>
              <a:rPr lang="en-US" b="1" dirty="0" smtClean="0"/>
              <a:t>Security Controls</a:t>
            </a:r>
          </a:p>
          <a:p>
            <a:pPr algn="just"/>
            <a:r>
              <a:rPr lang="en-US" dirty="0" smtClean="0"/>
              <a:t>Security controls are countermeasures used to prevent or respond to security threats and to reduce or avoid risk.</a:t>
            </a:r>
          </a:p>
          <a:p>
            <a:pPr algn="just"/>
            <a:r>
              <a:rPr lang="en-US" dirty="0" smtClean="0"/>
              <a:t>Details on how to use security countermeasures are typically outlined in the security policy, which contains a set of rules and practices specifying how to implement a system, service, or security plan for maximum protection of sensitive and critical IT resources.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Basic Terms and Concepts</a:t>
            </a:r>
            <a:endParaRPr lang="en-US" dirty="0"/>
          </a:p>
        </p:txBody>
      </p:sp>
      <p:sp>
        <p:nvSpPr>
          <p:cNvPr id="3" name="Content Placeholder 2"/>
          <p:cNvSpPr>
            <a:spLocks noGrp="1"/>
          </p:cNvSpPr>
          <p:nvPr>
            <p:ph idx="1"/>
          </p:nvPr>
        </p:nvSpPr>
        <p:spPr/>
        <p:txBody>
          <a:bodyPr>
            <a:normAutofit fontScale="77500" lnSpcReduction="20000"/>
          </a:bodyPr>
          <a:lstStyle/>
          <a:p>
            <a:pPr algn="just">
              <a:buNone/>
            </a:pPr>
            <a:r>
              <a:rPr lang="en-US" b="1" dirty="0" smtClean="0"/>
              <a:t>Security Mechanisms</a:t>
            </a:r>
          </a:p>
          <a:p>
            <a:pPr algn="just"/>
            <a:r>
              <a:rPr lang="en-US" dirty="0" smtClean="0"/>
              <a:t>Countermeasures are typically described in terms of security mechanisms, which are components comprising a defensive framework that protects IT resources, information, and services.</a:t>
            </a:r>
          </a:p>
          <a:p>
            <a:pPr algn="just">
              <a:buNone/>
            </a:pPr>
            <a:r>
              <a:rPr lang="en-US" b="1" dirty="0" smtClean="0"/>
              <a:t>Security Policies</a:t>
            </a:r>
          </a:p>
          <a:p>
            <a:pPr algn="just"/>
            <a:r>
              <a:rPr lang="en-US" dirty="0" smtClean="0"/>
              <a:t>A security policy establishes a set of security rules and regulations. Often, security policies will further define how these rules and regulations are implemented and enforced. </a:t>
            </a:r>
          </a:p>
          <a:p>
            <a:pPr algn="just"/>
            <a:r>
              <a:rPr lang="en-US" dirty="0" smtClean="0"/>
              <a:t>For example, the positioning and usage of security controls and mechanisms can be determined by security policies.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TotalTime>
  <Words>4312</Words>
  <Application>Microsoft Office PowerPoint</Application>
  <PresentationFormat>On-screen Show (4:3)</PresentationFormat>
  <Paragraphs>273</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UNIT V SECURITY IN THE CLOUD</vt:lpstr>
      <vt:lpstr>Basic Terms and Concepts</vt:lpstr>
      <vt:lpstr>Basic Terms and Concepts</vt:lpstr>
      <vt:lpstr>Basic Terms and Concepts</vt:lpstr>
      <vt:lpstr>Basic Terms and Concepts</vt:lpstr>
      <vt:lpstr>Basic Terms and Concepts</vt:lpstr>
      <vt:lpstr>Basic Terms and Concepts</vt:lpstr>
      <vt:lpstr>Basic Terms and Concepts</vt:lpstr>
      <vt:lpstr>Basic Terms and Concepts</vt:lpstr>
      <vt:lpstr>Threat Agents</vt:lpstr>
      <vt:lpstr>Threat Agents</vt:lpstr>
      <vt:lpstr>Threat Agents</vt:lpstr>
      <vt:lpstr>Threat Agents</vt:lpstr>
      <vt:lpstr>Threat Agents</vt:lpstr>
      <vt:lpstr>Threat Agents</vt:lpstr>
      <vt:lpstr>Summary of Key Points</vt:lpstr>
      <vt:lpstr>Cloud Security Threats</vt:lpstr>
      <vt:lpstr>Cloud Security Threats Traffic Eavesdropping </vt:lpstr>
      <vt:lpstr>Cloud Security Threats Traffic Eavesdropping </vt:lpstr>
      <vt:lpstr>Cloud Security Threats  Malicious Intermediary</vt:lpstr>
      <vt:lpstr>Cloud Security Threats  Malicious Intermediary</vt:lpstr>
      <vt:lpstr>Cloud Security Threats  Denial of Service</vt:lpstr>
      <vt:lpstr>Cloud Security Threats  Denial of Service</vt:lpstr>
      <vt:lpstr>Cloud Security Threats  Insufficient Authorization</vt:lpstr>
      <vt:lpstr>Cloud Security Threats  Insufficient Authorization</vt:lpstr>
      <vt:lpstr>Cloud Security Threats  Insufficient Authorization</vt:lpstr>
      <vt:lpstr>Cloud Security Threats  Virtualization Attack</vt:lpstr>
      <vt:lpstr>Cloud Security Threats  Virtualization Attack</vt:lpstr>
      <vt:lpstr>Cloud Security Threats  Overlapping Trust Boundaries</vt:lpstr>
      <vt:lpstr>Cloud Security Threats  Overlapping Trust Boundaries</vt:lpstr>
      <vt:lpstr>Summary of Key Points</vt:lpstr>
      <vt:lpstr>Cloud Security Mechanisms</vt:lpstr>
      <vt:lpstr>Encryption</vt:lpstr>
      <vt:lpstr>Encryption</vt:lpstr>
      <vt:lpstr>Two common forms of encryption -  Symmetric and Asymmetric </vt:lpstr>
      <vt:lpstr>Two common forms of encryption -  Symmetric and Asymmetric </vt:lpstr>
      <vt:lpstr>Two common forms of encryption -  Symmetric and Asymmetric </vt:lpstr>
      <vt:lpstr>Hashing</vt:lpstr>
      <vt:lpstr>Hashing</vt:lpstr>
      <vt:lpstr>Digital Signature</vt:lpstr>
      <vt:lpstr>Digital Signature</vt:lpstr>
      <vt:lpstr>Public Key Infrastructure (PKI)</vt:lpstr>
      <vt:lpstr>Public Key Infrastructure (PKI)</vt:lpstr>
      <vt:lpstr>Identity and Access Management (IAM)</vt:lpstr>
      <vt:lpstr>Identity and Access Management (IAM)</vt:lpstr>
      <vt:lpstr>Single Sign-On (SSO)</vt:lpstr>
      <vt:lpstr>Slide 47</vt:lpstr>
      <vt:lpstr>Slide 48</vt:lpstr>
      <vt:lpstr>Cloud-Based Security Groups</vt:lpstr>
      <vt:lpstr>Cloud-Based Security Groups</vt:lpstr>
      <vt:lpstr>Cloud-Based Security Groups</vt:lpstr>
      <vt:lpstr>Cloud-Based Security Groups</vt:lpstr>
      <vt:lpstr>Hardened Virtual Server Images</vt:lpstr>
      <vt:lpstr>Hardened Virtual Server Images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V SECURITY IN THE CLOUD</dc:title>
  <dc:creator>CSE - BIG DATA</dc:creator>
  <cp:lastModifiedBy>GOPU</cp:lastModifiedBy>
  <cp:revision>64</cp:revision>
  <dcterms:created xsi:type="dcterms:W3CDTF">2006-08-16T00:00:00Z</dcterms:created>
  <dcterms:modified xsi:type="dcterms:W3CDTF">2023-10-19T02:18:13Z</dcterms:modified>
</cp:coreProperties>
</file>